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2"/>
  </p:notesMasterIdLst>
  <p:sldIdLst>
    <p:sldId id="474" r:id="rId2"/>
    <p:sldId id="475" r:id="rId3"/>
    <p:sldId id="476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6" r:id="rId67"/>
    <p:sldId id="337" r:id="rId68"/>
    <p:sldId id="338" r:id="rId69"/>
    <p:sldId id="339" r:id="rId70"/>
    <p:sldId id="340" r:id="rId71"/>
    <p:sldId id="341" r:id="rId72"/>
    <p:sldId id="342" r:id="rId73"/>
    <p:sldId id="343" r:id="rId74"/>
    <p:sldId id="344" r:id="rId75"/>
    <p:sldId id="345" r:id="rId76"/>
    <p:sldId id="346" r:id="rId77"/>
    <p:sldId id="347" r:id="rId78"/>
    <p:sldId id="348" r:id="rId79"/>
    <p:sldId id="349" r:id="rId80"/>
    <p:sldId id="350" r:id="rId81"/>
    <p:sldId id="351" r:id="rId82"/>
    <p:sldId id="352" r:id="rId83"/>
    <p:sldId id="353" r:id="rId84"/>
    <p:sldId id="354" r:id="rId85"/>
    <p:sldId id="355" r:id="rId86"/>
    <p:sldId id="356" r:id="rId87"/>
    <p:sldId id="357" r:id="rId88"/>
    <p:sldId id="358" r:id="rId89"/>
    <p:sldId id="359" r:id="rId90"/>
    <p:sldId id="360" r:id="rId91"/>
    <p:sldId id="361" r:id="rId92"/>
    <p:sldId id="362" r:id="rId93"/>
    <p:sldId id="363" r:id="rId94"/>
    <p:sldId id="364" r:id="rId95"/>
    <p:sldId id="365" r:id="rId96"/>
    <p:sldId id="366" r:id="rId97"/>
    <p:sldId id="367" r:id="rId98"/>
    <p:sldId id="368" r:id="rId99"/>
    <p:sldId id="369" r:id="rId100"/>
    <p:sldId id="370" r:id="rId101"/>
    <p:sldId id="371" r:id="rId102"/>
    <p:sldId id="372" r:id="rId103"/>
    <p:sldId id="373" r:id="rId104"/>
    <p:sldId id="374" r:id="rId105"/>
    <p:sldId id="375" r:id="rId106"/>
    <p:sldId id="376" r:id="rId107"/>
    <p:sldId id="377" r:id="rId108"/>
    <p:sldId id="378" r:id="rId109"/>
    <p:sldId id="379" r:id="rId110"/>
    <p:sldId id="380" r:id="rId111"/>
    <p:sldId id="381" r:id="rId112"/>
    <p:sldId id="382" r:id="rId113"/>
    <p:sldId id="383" r:id="rId114"/>
    <p:sldId id="384" r:id="rId115"/>
    <p:sldId id="385" r:id="rId116"/>
    <p:sldId id="386" r:id="rId117"/>
    <p:sldId id="387" r:id="rId118"/>
    <p:sldId id="388" r:id="rId119"/>
    <p:sldId id="389" r:id="rId120"/>
    <p:sldId id="390" r:id="rId121"/>
    <p:sldId id="391" r:id="rId122"/>
    <p:sldId id="392" r:id="rId123"/>
    <p:sldId id="393" r:id="rId124"/>
    <p:sldId id="394" r:id="rId125"/>
    <p:sldId id="395" r:id="rId126"/>
    <p:sldId id="396" r:id="rId127"/>
    <p:sldId id="397" r:id="rId128"/>
    <p:sldId id="398" r:id="rId129"/>
    <p:sldId id="399" r:id="rId130"/>
    <p:sldId id="400" r:id="rId131"/>
    <p:sldId id="401" r:id="rId132"/>
    <p:sldId id="402" r:id="rId133"/>
    <p:sldId id="403" r:id="rId134"/>
    <p:sldId id="404" r:id="rId135"/>
    <p:sldId id="405" r:id="rId136"/>
    <p:sldId id="406" r:id="rId137"/>
    <p:sldId id="407" r:id="rId138"/>
    <p:sldId id="408" r:id="rId139"/>
    <p:sldId id="409" r:id="rId140"/>
    <p:sldId id="410" r:id="rId141"/>
    <p:sldId id="411" r:id="rId142"/>
    <p:sldId id="412" r:id="rId143"/>
    <p:sldId id="413" r:id="rId144"/>
    <p:sldId id="414" r:id="rId145"/>
    <p:sldId id="415" r:id="rId146"/>
    <p:sldId id="416" r:id="rId147"/>
    <p:sldId id="417" r:id="rId148"/>
    <p:sldId id="418" r:id="rId149"/>
    <p:sldId id="419" r:id="rId150"/>
    <p:sldId id="420" r:id="rId151"/>
    <p:sldId id="421" r:id="rId152"/>
    <p:sldId id="422" r:id="rId153"/>
    <p:sldId id="423" r:id="rId154"/>
    <p:sldId id="424" r:id="rId155"/>
    <p:sldId id="425" r:id="rId156"/>
    <p:sldId id="426" r:id="rId157"/>
    <p:sldId id="427" r:id="rId158"/>
    <p:sldId id="428" r:id="rId159"/>
    <p:sldId id="429" r:id="rId160"/>
    <p:sldId id="430" r:id="rId161"/>
    <p:sldId id="431" r:id="rId162"/>
    <p:sldId id="432" r:id="rId163"/>
    <p:sldId id="433" r:id="rId164"/>
    <p:sldId id="434" r:id="rId165"/>
    <p:sldId id="435" r:id="rId166"/>
    <p:sldId id="436" r:id="rId167"/>
    <p:sldId id="437" r:id="rId168"/>
    <p:sldId id="438" r:id="rId169"/>
    <p:sldId id="439" r:id="rId170"/>
    <p:sldId id="440" r:id="rId171"/>
    <p:sldId id="441" r:id="rId172"/>
    <p:sldId id="442" r:id="rId173"/>
    <p:sldId id="443" r:id="rId174"/>
    <p:sldId id="444" r:id="rId175"/>
    <p:sldId id="445" r:id="rId176"/>
    <p:sldId id="446" r:id="rId177"/>
    <p:sldId id="447" r:id="rId178"/>
    <p:sldId id="448" r:id="rId179"/>
    <p:sldId id="449" r:id="rId180"/>
    <p:sldId id="450" r:id="rId181"/>
    <p:sldId id="451" r:id="rId182"/>
    <p:sldId id="452" r:id="rId183"/>
    <p:sldId id="453" r:id="rId184"/>
    <p:sldId id="454" r:id="rId185"/>
    <p:sldId id="455" r:id="rId186"/>
    <p:sldId id="456" r:id="rId187"/>
    <p:sldId id="457" r:id="rId188"/>
    <p:sldId id="458" r:id="rId189"/>
    <p:sldId id="459" r:id="rId190"/>
    <p:sldId id="460" r:id="rId191"/>
    <p:sldId id="461" r:id="rId192"/>
    <p:sldId id="462" r:id="rId193"/>
    <p:sldId id="463" r:id="rId194"/>
    <p:sldId id="464" r:id="rId195"/>
    <p:sldId id="465" r:id="rId196"/>
    <p:sldId id="466" r:id="rId197"/>
    <p:sldId id="467" r:id="rId198"/>
    <p:sldId id="468" r:id="rId199"/>
    <p:sldId id="469" r:id="rId200"/>
    <p:sldId id="470" r:id="rId201"/>
    <p:sldId id="471" r:id="rId202"/>
    <p:sldId id="472" r:id="rId203"/>
    <p:sldId id="473" r:id="rId204"/>
    <p:sldId id="268" r:id="rId205"/>
    <p:sldId id="269" r:id="rId206"/>
    <p:sldId id="270" r:id="rId207"/>
    <p:sldId id="271" r:id="rId208"/>
    <p:sldId id="272" r:id="rId209"/>
    <p:sldId id="273" r:id="rId210"/>
    <p:sldId id="274" r:id="rId211"/>
    <p:sldId id="275" r:id="rId212"/>
    <p:sldId id="276" r:id="rId213"/>
    <p:sldId id="277" r:id="rId214"/>
    <p:sldId id="278" r:id="rId215"/>
    <p:sldId id="279" r:id="rId216"/>
    <p:sldId id="280" r:id="rId217"/>
    <p:sldId id="281" r:id="rId218"/>
    <p:sldId id="282" r:id="rId219"/>
    <p:sldId id="283" r:id="rId220"/>
    <p:sldId id="284" r:id="rId221"/>
    <p:sldId id="285" r:id="rId222"/>
    <p:sldId id="286" r:id="rId223"/>
    <p:sldId id="287" r:id="rId224"/>
    <p:sldId id="288" r:id="rId225"/>
    <p:sldId id="289" r:id="rId226"/>
    <p:sldId id="290" r:id="rId227"/>
    <p:sldId id="291" r:id="rId228"/>
    <p:sldId id="292" r:id="rId229"/>
    <p:sldId id="293" r:id="rId230"/>
    <p:sldId id="294" r:id="rId2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presProps" Target="presProp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theme" Target="theme/theme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tableStyles" Target="tableStyle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9587C-6DF2-4633-B5AD-ADB2D9191ED3}" type="datetimeFigureOut">
              <a:rPr lang="tr-TR" smtClean="0"/>
              <a:t>18.04.2015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80E53-85A2-4582-AE1D-2C78094075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65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80E53-85A2-4582-AE1D-2C780940758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13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1BA4-8600-4609-B6D3-3988D93DF874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03F3-375F-4D94-A97B-C9CCE37272E6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BD8F-80E3-4C11-90DE-BFD2296E1326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E2793-92A8-42EA-BE7C-BAC990B699A4}" type="datetime1">
              <a:rPr lang="tr-TR" smtClean="0"/>
              <a:t>18.04.2015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931C0-2DFE-4B51-8A21-DF3893C198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6C22-96FE-4A07-A301-94D64A5A7DD2}" type="datetime1">
              <a:rPr lang="tr-TR" smtClean="0"/>
              <a:t>18.04.2015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0304F-62EA-4D0D-8953-39904B91A3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D78-0692-49E4-A222-23F1D45BEA3D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58C8-2EF0-4240-86CB-1B804A14E5DF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1BB1-94E4-4AA4-8670-CFE1E253DE22}" type="datetime1">
              <a:rPr lang="tr-TR" smtClean="0"/>
              <a:t>18.04.2015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729F-B453-4E45-A1D2-DE72FCF07F3E}" type="datetime1">
              <a:rPr lang="tr-TR" smtClean="0"/>
              <a:t>18.04.2015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BCC9-FFA0-4FAA-9054-86F51498D634}" type="datetime1">
              <a:rPr lang="tr-TR" smtClean="0"/>
              <a:t>18.04.2015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985D-D465-4E2D-98F7-AA292F65D955}" type="datetime1">
              <a:rPr lang="tr-TR" smtClean="0"/>
              <a:t>18.04.2015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B86BC-C2E4-4528-A8BF-E9D5B04786A0}" type="datetime1">
              <a:rPr lang="tr-TR" smtClean="0"/>
              <a:t>18.04.2015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819-60E3-4D85-BF83-F1DAA2346DEA}" type="datetime1">
              <a:rPr lang="tr-TR" smtClean="0"/>
              <a:t>18.04.2015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63B2-8F64-459F-BC1B-3AB6D1397EFE}" type="datetime1">
              <a:rPr lang="tr-TR" smtClean="0"/>
              <a:t>18.04.2015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92150"/>
            <a:ext cx="8569325" cy="55451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4800" b="1" dirty="0" smtClean="0">
                <a:solidFill>
                  <a:srgbClr val="3399FF"/>
                </a:solidFill>
                <a:latin typeface="Bauhaus 93" pitchFamily="82" charset="0"/>
              </a:rPr>
              <a:t>MUHASEBE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48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>
                <a:solidFill>
                  <a:srgbClr val="FF0000"/>
                </a:solidFill>
                <a:latin typeface="Monotype Corsiva" pitchFamily="66" charset="0"/>
              </a:rPr>
              <a:t>Satıcıdan</a:t>
            </a: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 mal alan ve </a:t>
            </a:r>
            <a:r>
              <a:rPr lang="tr-TR" b="1" dirty="0" err="1" smtClean="0">
                <a:solidFill>
                  <a:srgbClr val="FF0000"/>
                </a:solidFill>
                <a:latin typeface="Monotype Corsiva" pitchFamily="66" charset="0"/>
              </a:rPr>
              <a:t>alacıya</a:t>
            </a:r>
            <a:r>
              <a:rPr lang="tr-TR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mal ve  hizmet satan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işletmelerin kayıtlarının Tutulması ve sonuçların alınması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işidir.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b="1" dirty="0" smtClean="0">
              <a:solidFill>
                <a:schemeClr val="accent2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Muhasebe  işletmenin dilidir.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b="1" dirty="0" smtClean="0">
              <a:solidFill>
                <a:schemeClr val="accent2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>
                <a:solidFill>
                  <a:schemeClr val="accent2"/>
                </a:solidFill>
                <a:latin typeface="Monotype Corsiva" pitchFamily="66" charset="0"/>
              </a:rPr>
              <a:t>Muhasebeci bu dilde anlayan kişidir.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836613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Ön muhasebe işlemleri için kullanılan </a:t>
            </a:r>
          </a:p>
          <a:p>
            <a:pPr marL="609600" indent="-609600"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program modülleri hangileridir?</a:t>
            </a:r>
          </a:p>
          <a:p>
            <a:pPr marL="609600" indent="-609600" eaLnBrk="1" hangingPunct="1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KASA ve STOK	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İRSALİYE ve FATURA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ÇEK SENET ve CARİ   	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HEPSİ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5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5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5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5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5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5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5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27- Alış faturasını FATURA programından kaydettik, STOKLAR değişmedi, sebebi nedir?</a:t>
            </a:r>
          </a:p>
          <a:p>
            <a:pPr marL="609600" indent="-609600">
              <a:lnSpc>
                <a:spcPct val="90000"/>
              </a:lnSpc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Alım faturası stokları etkilemez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Entegrasyon yapılmamıştır.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Alım faturası işlenmez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20713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28-Alış faturası ekranında stok miktarını nasıl görebilirsiniz?</a:t>
            </a:r>
          </a:p>
          <a:p>
            <a:pPr marL="533400" indent="-5334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Faturanın stok satırında iken F8 tuşuna basarak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SHIFT 	F8 den, STOK KARTI, NA bakarak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Ekranın alt köşesine bakarak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Hepsi de doğru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9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9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9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9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9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9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9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9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9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9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9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9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9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9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9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620713"/>
            <a:ext cx="7772400" cy="4114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29- Hangi işlemde satış faturası alıcının hesabına  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      borç-alacak yazılır. ?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	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KAP. FAT satırında Enter’a basılmış ise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KAP.FAT satırında H yazılmışsa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KAP.FAT satırında E yazılmışsa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Hiçbiri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/>
              <a:t/>
            </a:r>
            <a:br>
              <a:rPr lang="tr-TR" sz="2800" smtClean="0"/>
            </a:br>
            <a:endParaRPr lang="tr-TR" sz="28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30-Satış faturasının vadesi 45 gündür. Bunu   </a:t>
            </a:r>
          </a:p>
          <a:p>
            <a:pPr marL="533400" indent="-5334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      bilgisayara hesaplatmak için ne yaparsınız?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VADE satırında  * 45 yazarız.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KAP.FAT satırında E yazarız.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Cari hesap kodunu boş bırakırız.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1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1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1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1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1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1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1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1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1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1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1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1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1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1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1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549275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31- Açık satış irsaliyesini düzenleyip,  </a:t>
            </a:r>
          </a:p>
          <a:p>
            <a:pPr marL="533400" indent="-5334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      kaydettik. Alıcının cari hesabı değişmedi. Niçin?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KAP. İRS: H yazılmıştır.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İrsaliye faturalaştırılmamıştır.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İrsaliyenin vadesi yazılmamıştır.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2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2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2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2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2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2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32- Satış faturasına stok kodunu yanlış yazdığınızda,  </a:t>
            </a:r>
          </a:p>
          <a:p>
            <a:pPr marL="609600" indent="-609600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      aşağıdakilerden hangisi olmaz?</a:t>
            </a:r>
          </a:p>
          <a:p>
            <a:pPr marL="609600" indent="-6096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400" smtClean="0"/>
              <a:t>Yanlışlık yüzünden stoklardan biri az gözükür.</a:t>
            </a:r>
          </a:p>
          <a:p>
            <a:pPr marL="609600" indent="-609600">
              <a:buFontTx/>
              <a:buAutoNum type="alphaUcPeriod"/>
            </a:pPr>
            <a:r>
              <a:rPr lang="tr-TR" sz="2400" smtClean="0"/>
              <a:t>Yanlışlık yüzünden stoklardan biri fazla gözükür.</a:t>
            </a:r>
          </a:p>
          <a:p>
            <a:pPr marL="609600" indent="-609600">
              <a:buFontTx/>
              <a:buAutoNum type="alphaUcPeriod"/>
            </a:pPr>
            <a:r>
              <a:rPr lang="tr-TR" sz="2400" smtClean="0"/>
              <a:t>Satıcının cari hesabı fazla borçlanır.</a:t>
            </a:r>
          </a:p>
          <a:p>
            <a:pPr marL="609600" indent="-609600">
              <a:buFontTx/>
              <a:buAutoNum type="alphaUcPeriod"/>
            </a:pPr>
            <a:r>
              <a:rPr lang="tr-TR" sz="2400" smtClean="0"/>
              <a:t>Alıcının cari hesabı borçlanır.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3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3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3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3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3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3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3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3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3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3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3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3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3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3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3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3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3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3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47625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33-Yanlış olan cümleyi bulunuz.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Alış faturaları STOK ve CARİ hesapları ilgilendirdiği için kaydedilir.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Satış faturaları STOK ve CARİ hesapları ilgilendirdiği için kaydedilir.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Çek ve senetlerin cari hesaplara işlenmesini program yapar.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34- Hangi programdan aylık prim ve hizmet belgesi  dökümü alabiliriz?</a:t>
            </a:r>
          </a:p>
          <a:p>
            <a:pPr marL="609600" indent="-609600"/>
            <a:endParaRPr lang="tr-TR" smtClean="0"/>
          </a:p>
          <a:p>
            <a:pPr marL="990600" lvl="1" indent="-533400">
              <a:buFontTx/>
              <a:buAutoNum type="alphaUcPeriod"/>
            </a:pPr>
            <a:r>
              <a:rPr lang="tr-TR" smtClean="0"/>
              <a:t>BORDRO</a:t>
            </a:r>
          </a:p>
          <a:p>
            <a:pPr marL="990600" lvl="1" indent="-533400">
              <a:buFontTx/>
              <a:buAutoNum type="alphaUcPeriod"/>
            </a:pPr>
            <a:r>
              <a:rPr lang="tr-TR" smtClean="0"/>
              <a:t>CARİ HESAP</a:t>
            </a:r>
          </a:p>
          <a:p>
            <a:pPr marL="990600" lvl="1" indent="-533400">
              <a:buFontTx/>
              <a:buAutoNum type="alphaUcPeriod"/>
            </a:pPr>
            <a:r>
              <a:rPr lang="tr-TR" smtClean="0"/>
              <a:t>MUHASEBE</a:t>
            </a:r>
          </a:p>
          <a:p>
            <a:pPr marL="990600" lvl="1" indent="-533400">
              <a:buFontTx/>
              <a:buAutoNum type="alphaUcPeriod"/>
            </a:pPr>
            <a:r>
              <a:rPr lang="tr-TR" smtClean="0"/>
              <a:t>ÇEK-SENET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6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6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6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6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6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6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6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6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6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6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6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6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4762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35- Hangi cümle yanlıştır.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Önce bölüm kartı açılır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Her işçiye bir personel kartı açılır.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Her işçiye bir bölüm kartı açılır.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Sonraki aya geçmek için aylık devir yapılır.</a:t>
            </a:r>
            <a:endParaRPr lang="tr-TR" b="1" smtClean="0"/>
          </a:p>
          <a:p>
            <a:pPr marL="609600" indent="-609600" algn="just">
              <a:buFontTx/>
              <a:buNone/>
            </a:pPr>
            <a:endParaRPr lang="tr-TR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7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7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7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7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7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7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7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7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7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7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7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7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7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7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7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36-Bütün işçilerin puantajı aynı ise hangisi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yapılmaz?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Aylık devir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Çoklu puantaj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Aylık prim ve hizmet belgesi dökümü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Tekli puantaj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8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8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8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7625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Bir ticaret işletmesinin ihtiyaç </a:t>
            </a:r>
          </a:p>
          <a:p>
            <a:pPr marL="609600" indent="-609600"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duymayacağı program çeşidi hangisidir?</a:t>
            </a:r>
            <a:endParaRPr lang="tr-TR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lphaUcPeriod"/>
            </a:pPr>
            <a:endParaRPr lang="tr-TR" smtClean="0"/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İRSALİYE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FATURA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ÜRETİM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tr-TR" smtClean="0"/>
              <a:t>ÇEK-SENET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5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5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5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5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5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5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5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5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5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5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5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5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37- Personel ücret değişikliğini kaydetmek   </a:t>
            </a: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 için hangisi yapılmaz?</a:t>
            </a:r>
          </a:p>
          <a:p>
            <a:pPr marL="609600" indent="-6096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SSK raporları mönüsüne gidilir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Personel kartı mönüsüne gidilir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Eski kart seçilir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Sicil kartındaki ücret değiştirilip kaydedilir.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9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9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9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9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9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9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9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9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9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5472113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0000"/>
                </a:solidFill>
              </a:rPr>
              <a:t>38- Bordro programına ait işlemlerin doğru sıralanışı 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0000"/>
                </a:solidFill>
              </a:rPr>
              <a:t>      hangisidir?</a:t>
            </a:r>
          </a:p>
          <a:p>
            <a:pPr marL="381000" indent="-381000">
              <a:lnSpc>
                <a:spcPct val="90000"/>
              </a:lnSpc>
            </a:pPr>
            <a:endParaRPr lang="tr-TR" sz="2400" b="1" smtClean="0">
              <a:solidFill>
                <a:srgbClr val="FF0000"/>
              </a:solidFill>
            </a:endParaRP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400" smtClean="0"/>
              <a:t>1 – </a:t>
            </a:r>
            <a:r>
              <a:rPr lang="tr-TR" sz="2800" smtClean="0"/>
              <a:t>Bölüm kartı açma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800" smtClean="0"/>
              <a:t>2 – Personel kartı açma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800" smtClean="0"/>
              <a:t>3 – Puantaj yapma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tr-TR" sz="2800" smtClean="0"/>
              <a:t>4-  Rapor düzenleme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 marL="381000" indent="-3810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1, 2, 3, 4</a:t>
            </a:r>
          </a:p>
          <a:p>
            <a:pPr marL="381000" indent="-3810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4, 2, 1, 3</a:t>
            </a:r>
          </a:p>
          <a:p>
            <a:pPr marL="381000" indent="-3810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4, 3, 1, 2</a:t>
            </a:r>
          </a:p>
          <a:p>
            <a:pPr marL="381000" indent="-3810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2, 1, 3, 4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0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0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0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0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0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0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0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0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0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0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0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0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60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60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60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60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60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60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60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60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60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60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60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60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39- Hangi personel kodu yanlıştır?</a:t>
            </a:r>
          </a:p>
          <a:p>
            <a:pPr marL="609600" indent="-609600">
              <a:buFontTx/>
              <a:buNone/>
            </a:pPr>
            <a:r>
              <a:rPr lang="tr-TR" b="1" smtClean="0"/>
              <a:t>	</a:t>
            </a:r>
            <a:endParaRPr lang="tr-TR" smtClean="0"/>
          </a:p>
          <a:p>
            <a:pPr marL="609600" indent="-609600">
              <a:buFontTx/>
              <a:buAutoNum type="alphaUcPeriod"/>
            </a:pPr>
            <a:r>
              <a:rPr lang="tr-TR" smtClean="0"/>
              <a:t>YON  01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PAZ05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SAT  125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1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1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1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40-Hangisi yanlış ücret hesaplamasının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sebebi olamaz?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Brüt ücret yanlış yazılmıştır.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İşçinin soyadı yanlış yazılmıştır.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İşçinin puantajı yanlış yazılmıştır.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Gelir vergisine H yazılmıştır.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9600" smtClean="0">
                <a:solidFill>
                  <a:srgbClr val="FF0000"/>
                </a:solidFill>
                <a:latin typeface="Arial Black" pitchFamily="34" charset="0"/>
              </a:rPr>
              <a:t>LKS SORULARI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1- Lks2 de haftanın her günü kayıt yapmak </a:t>
            </a:r>
          </a:p>
          <a:p>
            <a:pPr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için ne yapılır?</a:t>
            </a:r>
          </a:p>
          <a:p>
            <a:pPr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z="2800" smtClean="0"/>
              <a:t>A –  Kayıt için kaydet tuşuna basılır.</a:t>
            </a:r>
          </a:p>
          <a:p>
            <a:pPr>
              <a:buFontTx/>
              <a:buNone/>
            </a:pPr>
            <a:r>
              <a:rPr lang="tr-TR" sz="2800" smtClean="0"/>
              <a:t>B –  Kayıt için F2 tuşuna basılır.</a:t>
            </a:r>
          </a:p>
          <a:p>
            <a:pPr>
              <a:buFontTx/>
              <a:buNone/>
            </a:pPr>
            <a:r>
              <a:rPr lang="tr-TR" sz="2800" smtClean="0"/>
              <a:t>C –  Bir işlem yapmaya gerek yoktur.</a:t>
            </a:r>
          </a:p>
          <a:p>
            <a:pPr>
              <a:buFontTx/>
              <a:buNone/>
            </a:pPr>
            <a:r>
              <a:rPr lang="tr-TR" sz="2800" smtClean="0"/>
              <a:t>D –  Firma eklerken, çalışma günleri işaretlenir.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7989887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2-Lks2 programlarında             </a:t>
            </a:r>
            <a:r>
              <a:rPr lang="tr-TR" sz="2800" smtClean="0">
                <a:solidFill>
                  <a:srgbClr val="FF0000"/>
                </a:solidFill>
              </a:rPr>
              <a:t>tuşunun görevi nedir?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None/>
            </a:pPr>
            <a:r>
              <a:rPr lang="tr-TR" sz="2800" smtClean="0"/>
              <a:t>A-   Kayıt ekle	 </a:t>
            </a:r>
          </a:p>
          <a:p>
            <a:pPr marL="533400" indent="-533400">
              <a:buFontTx/>
              <a:buNone/>
            </a:pPr>
            <a:r>
              <a:rPr lang="tr-TR" sz="2800" smtClean="0"/>
              <a:t>B –  Değiştir 	</a:t>
            </a:r>
          </a:p>
          <a:p>
            <a:pPr marL="533400" indent="-533400">
              <a:buFontTx/>
              <a:buNone/>
            </a:pPr>
            <a:r>
              <a:rPr lang="tr-TR" sz="2800" smtClean="0"/>
              <a:t>C -  Vazgeç		</a:t>
            </a:r>
          </a:p>
          <a:p>
            <a:pPr marL="533400" indent="-533400">
              <a:buFontTx/>
              <a:buNone/>
            </a:pPr>
            <a:r>
              <a:rPr lang="tr-TR" sz="2800" smtClean="0"/>
              <a:t>D – İşlemler</a:t>
            </a:r>
          </a:p>
        </p:txBody>
      </p:sp>
      <p:pic>
        <p:nvPicPr>
          <p:cNvPr id="4648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476250"/>
            <a:ext cx="1081088" cy="941388"/>
          </a:xfrm>
          <a:noFill/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4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4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4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64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64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64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64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64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64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64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64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64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64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64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64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3. Lks2 de soldan sağa bir sahadan diğerine gitmek için ne yapılır?</a:t>
            </a:r>
          </a:p>
          <a:p>
            <a:pPr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mtClean="0"/>
              <a:t>A –  Fare ile tıklanır veya tab tuşuna basılır.</a:t>
            </a:r>
          </a:p>
          <a:p>
            <a:pPr>
              <a:buFontTx/>
              <a:buNone/>
            </a:pPr>
            <a:r>
              <a:rPr lang="tr-TR" smtClean="0"/>
              <a:t>B –  F10 tuşuna basılır</a:t>
            </a:r>
          </a:p>
          <a:p>
            <a:pPr>
              <a:buFontTx/>
              <a:buNone/>
            </a:pPr>
            <a:r>
              <a:rPr lang="tr-TR" smtClean="0"/>
              <a:t>C –  F2 tuşana basılır.</a:t>
            </a:r>
          </a:p>
          <a:p>
            <a:pPr>
              <a:buFontTx/>
              <a:buNone/>
            </a:pPr>
            <a:r>
              <a:rPr lang="tr-TR" smtClean="0"/>
              <a:t>D –  F9 tuşuna basılır..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6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6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6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6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6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6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6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6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6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6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6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6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6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6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6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052513"/>
            <a:ext cx="748665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4. Lks2 de firma açarken hangisi yapılmaz?</a:t>
            </a:r>
          </a:p>
          <a:p>
            <a:pPr>
              <a:buFontTx/>
              <a:buNone/>
            </a:pPr>
            <a:endParaRPr lang="tr-TR" sz="2800" b="1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z="2800" b="1" smtClean="0"/>
              <a:t>A – </a:t>
            </a:r>
            <a:r>
              <a:rPr lang="tr-TR" sz="2800" smtClean="0"/>
              <a:t> LKSSYS çalıştırılır.</a:t>
            </a:r>
          </a:p>
          <a:p>
            <a:pPr>
              <a:buFontTx/>
              <a:buNone/>
            </a:pPr>
            <a:r>
              <a:rPr lang="tr-TR" sz="2800" smtClean="0"/>
              <a:t>B –  Yönetimden Firmalar seçilir</a:t>
            </a:r>
          </a:p>
          <a:p>
            <a:pPr>
              <a:buFontTx/>
              <a:buNone/>
            </a:pPr>
            <a:r>
              <a:rPr lang="tr-TR" sz="2800" smtClean="0"/>
              <a:t>C –  LKSWIN da firmalar seçilir.</a:t>
            </a:r>
          </a:p>
          <a:p>
            <a:pPr>
              <a:buFontTx/>
              <a:buNone/>
            </a:pPr>
            <a:r>
              <a:rPr lang="tr-TR" sz="2800" smtClean="0"/>
              <a:t>D –             tıklanır.</a:t>
            </a:r>
          </a:p>
        </p:txBody>
      </p:sp>
      <p:pic>
        <p:nvPicPr>
          <p:cNvPr id="46797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3644900"/>
            <a:ext cx="863600" cy="612775"/>
          </a:xfrm>
          <a:noFill/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7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7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7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7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7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7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7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7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7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7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7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7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7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7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620713"/>
            <a:ext cx="748665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5. Yeni bir şirket açmak için hangisi yapılır?</a:t>
            </a:r>
          </a:p>
          <a:p>
            <a:pPr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	</a:t>
            </a:r>
          </a:p>
          <a:p>
            <a:pPr>
              <a:buFontTx/>
              <a:buNone/>
            </a:pPr>
            <a:r>
              <a:rPr lang="tr-TR" sz="2800" smtClean="0"/>
              <a:t>A- LKSSYS çalıştırılır.</a:t>
            </a:r>
          </a:p>
          <a:p>
            <a:pPr>
              <a:buFontTx/>
              <a:buNone/>
            </a:pPr>
            <a:r>
              <a:rPr lang="tr-TR" sz="2800" smtClean="0"/>
              <a:t>B – Yönetimden Firmalar seçilir</a:t>
            </a:r>
          </a:p>
          <a:p>
            <a:pPr>
              <a:buFontTx/>
              <a:buNone/>
            </a:pPr>
            <a:r>
              <a:rPr lang="tr-TR" sz="2800" smtClean="0"/>
              <a:t>C –          tıklanır.</a:t>
            </a:r>
          </a:p>
          <a:p>
            <a:pPr>
              <a:buFontTx/>
              <a:buNone/>
            </a:pPr>
            <a:r>
              <a:rPr lang="tr-TR" sz="2800" smtClean="0"/>
              <a:t>D -  A, B, C sırasıyla yapılır, bilgiler girilir, kaydedilir.</a:t>
            </a:r>
          </a:p>
        </p:txBody>
      </p:sp>
      <p:pic>
        <p:nvPicPr>
          <p:cNvPr id="46899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636838"/>
            <a:ext cx="655638" cy="571500"/>
          </a:xfrm>
          <a:noFill/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Aşağıdakilerden hangisi ön muhasebe </a:t>
            </a:r>
          </a:p>
          <a:p>
            <a:pPr marL="609600" indent="-609600" eaLnBrk="1" hangingPunct="1"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programı değildir?</a:t>
            </a:r>
          </a:p>
          <a:p>
            <a:pPr marL="609600" indent="-609600" eaLnBrk="1" hangingPunct="1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990600" lvl="1" indent="-533400" eaLnBrk="1" hangingPunct="1">
              <a:buFontTx/>
              <a:buAutoNum type="alphaUcPeriod"/>
            </a:pPr>
            <a:r>
              <a:rPr lang="tr-TR" smtClean="0"/>
              <a:t>STOK VE  CARİ		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tr-TR" smtClean="0"/>
              <a:t>İRSALİYE VE FATURA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tr-TR" smtClean="0"/>
              <a:t>ÇEK VE SENET		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tr-TR" smtClean="0"/>
              <a:t>MUHASEBE VE MALİ TABLOLAR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5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5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5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5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5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5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5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5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5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5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5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5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5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6-Stok açıklaması yanlış yazılmış ise nasıl düzeltilir?</a:t>
            </a: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endParaRPr lang="tr-TR" smtClean="0"/>
          </a:p>
          <a:p>
            <a:pPr marL="609600" indent="-609600">
              <a:buFontTx/>
              <a:buAutoNum type="alphaUcPeriod"/>
            </a:pPr>
            <a:r>
              <a:rPr lang="tr-TR" smtClean="0"/>
              <a:t>Düzeltilemez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kartı, ekrana getirilip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kartının statüsü kullanım dışı yapılır.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Yeni bir stok kartı daha açılır.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0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0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0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0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0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0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0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0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0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0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0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0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7- Bir stokun bütün hareketlerini görmek için ne yaparsınız?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Bakiye listesi çıkartırım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Envanter listesi çıkartırım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ekstresi çıkartırım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Hepsi de doğrudur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8- Cari Kart eklenirken hangisi olmazsa olmaz?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Açıklama yazılmazsa kart kaydedilemez.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Özel kod yazılmazsa kart kaydedilemez.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Muhasebe hesapları yazılmazsa kart kaydedilemez.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Stok kodu yazılmazsa kart kaydedilemez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620713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9- Müşteri çekinin ilk  işlenişinde hangi yol izlenir?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Çek ve Senet/Bordrolar /Çek giriş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Çek ve Senet/Cari Hesap Hareketleri/Nakit Tahsil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Çek ve Senet / Banka Hesap Hareketleri / Virman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Çek ve Senet / Analizler / Müşteri Çekleri Reeskontu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3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3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3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476250"/>
            <a:ext cx="7772400" cy="5257800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10- Firma çeki satıcıya veriliyor. İşlemlerin doğru 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sıralanışı  hangisidir?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tr-TR" sz="2800" b="1" smtClean="0">
              <a:solidFill>
                <a:srgbClr val="FF0000"/>
              </a:solidFill>
            </a:endParaRP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1. Bordro tarihi girilir.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2. Çek çıkış (Cari hesaba)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3. Ekle’ye tıklanır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4. Bordrolar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5. Çek Senet Programına girilir.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tr-TR" sz="2000" b="1" smtClean="0"/>
              <a:t>	</a:t>
            </a:r>
            <a:endParaRPr lang="tr-TR" sz="2000" smtClean="0"/>
          </a:p>
          <a:p>
            <a:pPr marL="381000" indent="-3810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5,4,1,3,2</a:t>
            </a:r>
          </a:p>
          <a:p>
            <a:pPr marL="381000" indent="-3810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5,4,2,3,1</a:t>
            </a:r>
          </a:p>
          <a:p>
            <a:pPr marL="381000" indent="-3810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5,3,4,2,1</a:t>
            </a:r>
          </a:p>
          <a:p>
            <a:pPr marL="381000" indent="-3810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5,2,3,4,1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4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4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4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4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4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4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4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4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4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4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4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4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4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4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4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4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4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4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74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74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74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74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74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74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74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74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74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741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741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741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549275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11-Yanlış cümleyi bulunuz.</a:t>
            </a:r>
          </a:p>
          <a:p>
            <a:pPr marL="533400" indent="-5334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000" b="1" smtClean="0"/>
              <a:t>Cari Kartları ALICI,  SATICI veya her ikisi olarak belirlenebilir.</a:t>
            </a:r>
          </a:p>
          <a:p>
            <a:pPr marL="533400" indent="-533400">
              <a:buFontTx/>
              <a:buAutoNum type="alphaUcPeriod"/>
            </a:pPr>
            <a:r>
              <a:rPr lang="tr-TR" sz="2000" b="1" smtClean="0"/>
              <a:t>Cari devir değerleri AÇILIŞ FİŞİ ile kaydedilir</a:t>
            </a:r>
          </a:p>
          <a:p>
            <a:pPr marL="533400" indent="-533400">
              <a:buFontTx/>
              <a:buAutoNum type="alphaUcPeriod"/>
            </a:pPr>
            <a:r>
              <a:rPr lang="tr-TR" sz="2000" b="1" smtClean="0"/>
              <a:t>Bir senet giriş bordrosuna en fazla bir senet kaydedilir.</a:t>
            </a:r>
          </a:p>
          <a:p>
            <a:pPr marL="533400" indent="-533400">
              <a:buFontTx/>
              <a:buAutoNum type="alphaUcPeriod"/>
            </a:pPr>
            <a:r>
              <a:rPr lang="tr-TR" sz="2000" b="1" smtClean="0"/>
              <a:t>Banka kartı kaydedilmeden, hesap kartı kaydedilemez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5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5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5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549275"/>
            <a:ext cx="7772400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12- Verdiğimiz çek bankadan çekildiğinde Lks2 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çek senet programında hangi yol izlenir.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ve Senet / Bordrolar / Çek Çıkış (Cari hesaba)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ve Senet / Bordrolar / İşlem Bordrosu (Kendi çekimiz)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ve Senet / Bordrolar / Çek Giriş (Cari hesaba)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ve Senet / Bordrolar / Çek Çıkış (Banka Tahsil)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4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4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4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84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84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84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549275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13- Müşteri çekini Çek-Senet Programına   girdikten sonra, cari hesaba niçin işlemiyoruz.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Çek senet programı ile cari programı entegre olduğundan 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Cari hesaba daha önceden işlediğimiz için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Müşteri çeki cari hesaplara işlenmediğinden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Müşteri çekini cari hesaba işlediğimizde sonuç değişmediği için.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5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5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5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5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5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5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14- Müşteri çeklerinin listesini kağıda 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yazdırmak için hangisi yapılmalıdır</a:t>
            </a:r>
            <a:r>
              <a:rPr lang="tr-TR" b="1" smtClean="0"/>
              <a:t>.</a:t>
            </a:r>
          </a:p>
          <a:p>
            <a:pPr marL="609600" indent="-609600">
              <a:buFontTx/>
              <a:buNone/>
            </a:pPr>
            <a:endParaRPr lang="tr-TR" smtClean="0"/>
          </a:p>
          <a:p>
            <a:pPr marL="609600" indent="-609600">
              <a:buFontTx/>
              <a:buAutoNum type="alphaUcPeriod"/>
            </a:pPr>
            <a:r>
              <a:rPr lang="tr-TR" smtClean="0"/>
              <a:t>Rapor ünitesi Ekran seçilir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Rapor ünitesi Ascii seçilir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Yazıcı sayfasına göre işaretlenir.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Rapor ünitesi yazıcı seçilir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424862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15-Listeden seçtiğimiz çekler, çıkış    bordosunda neden gözükmez?</a:t>
            </a:r>
          </a:p>
          <a:p>
            <a:pPr marL="609600" indent="-609600">
              <a:buFontTx/>
              <a:buNone/>
            </a:pPr>
            <a:endParaRPr lang="tr-TR" smtClean="0"/>
          </a:p>
          <a:p>
            <a:pPr marL="609600" indent="-609600">
              <a:buFontTx/>
              <a:buAutoNum type="alphaUcPeriod"/>
            </a:pPr>
            <a:r>
              <a:rPr lang="tr-TR" smtClean="0"/>
              <a:t>Seçilen çekler daha önce ciro edilmişlerdir.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Vadesi gelmeyen çekler seçilmiştir.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Seçilen çekler işaretlenmemiştir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Vadesi geçmiş çekler seçilmiştir.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7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7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7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7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7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7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0" y="785794"/>
            <a:ext cx="8820150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 algn="ctr">
              <a:spcBef>
                <a:spcPct val="50000"/>
              </a:spcBef>
              <a:buFont typeface="Wingdings" pitchFamily="2" charset="2"/>
              <a:buNone/>
            </a:pPr>
            <a:r>
              <a:rPr lang="tr-TR" sz="7500" b="1" dirty="0">
                <a:solidFill>
                  <a:srgbClr val="FF0000"/>
                </a:solidFill>
                <a:latin typeface="Arial Black" pitchFamily="34" charset="0"/>
              </a:rPr>
              <a:t>BİLGİSAYARDA ÖN MUHASEBE KAYITLARI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125538"/>
            <a:ext cx="7772400" cy="4106862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16- Mal sattığımız alıcımızdan, zaman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zaman mal da alıyoruz, cari kartını eklerken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ne yapmalıyız?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Cari hesaplar penceresinde (AL) seçilir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Cari hesaplar penceresinde (SA) seçilir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Cari hesaplar penceresinde (AS) seçilir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8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8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8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8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8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8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8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8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8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88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88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88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88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88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88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17- Banka hesabımıza kart açarken hangisi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yapılmaz?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Banka menüsüne gidilir.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Banka için kart eklenir.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Banka hesabı için kart eklenir.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Banka listesine gidilir.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9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9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9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9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9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9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18- Alıcıdan aldığımız paranın makbuzunu 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işlerken işlem cinsi ne olmalıdır?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NAKİT TAHSİLAT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NAKİT ÖDEME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BORÇ DEKONTU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ALACAK DEKONTU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0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0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0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19-Alıcımız bizim adımıza satıcımıza ödeme yaparsa, işlem cinsi ne olur?	</a:t>
            </a: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mtClean="0"/>
              <a:t>	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AÇILIŞ FİŞİ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VİRMAN FİŞİ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BORÇ DEKONTU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KUR FARKI FİŞİ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15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15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15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196975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20- Alıcımızın bankadaki hesabımıza yatırdığı 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 para için cari fiş cinsi ne olur?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BANKA İŞLEM FİŞİ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BANKA VİRMAN FİŞİ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GELEN HAVALE/EFT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GÖNDERİLEN HAVALE/EFT</a:t>
            </a:r>
          </a:p>
          <a:p>
            <a:pPr marL="533400" indent="-533400">
              <a:buFontTx/>
              <a:buNone/>
            </a:pPr>
            <a:endParaRPr lang="tr-TR" sz="28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2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2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2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2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2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2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21- Satıcıya banka hesabımızdan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yaptığımız ödeme için cari fiş cinsi ne olur?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BANKA İŞLEM FİŞİ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BANKA VİRMAN FİŞİ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GELEN HAVALE/EFT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GÖNDERİLEN HAVALE/EFT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3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3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3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3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3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3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3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3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3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549275"/>
            <a:ext cx="7772400" cy="54006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22- Cari hesap bakiyelerini görmek için yapılan işlemleri sıralayınız.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z="2800" b="1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/>
              <a:t>1- Başlat düğmesini tıklayınız.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/>
              <a:t>2- Borç/Alacak Durum Raporu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/>
              <a:t>3- Menü, Cari Hesaplar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smtClean="0"/>
              <a:t>4- Durum Bilgileri</a:t>
            </a:r>
          </a:p>
          <a:p>
            <a:pPr marL="533400" indent="-533400">
              <a:lnSpc>
                <a:spcPct val="80000"/>
              </a:lnSpc>
            </a:pPr>
            <a:endParaRPr lang="tr-TR" sz="2800" b="1" smtClean="0"/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b="1" smtClean="0"/>
              <a:t>4,2,3,1    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b="1" smtClean="0"/>
              <a:t> 3,4,2,1      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b="1" smtClean="0"/>
              <a:t>1,2,3,4       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b="1" smtClean="0"/>
              <a:t> 2,1,3,4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4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4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4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4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4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4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94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94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94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94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94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94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94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94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94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23- Cari hesap ekstrelerini ekranda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 görmek için hangisi yapılmaz?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Cari Hesap fişleri tıklanır.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Hesap tıklanır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Hesap ekstresi tıklanır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Dökümler tıklanır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20713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24- Cari Hesap Kartları penceresinde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kullanılan kartları görmemek için ne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yapmalıyız.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Pencerede “kullanılanları” seçeriz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Pencerede “hepsi” ni seçeriz.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Pencerede “Kullanılmayanları” seçeriz.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6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6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6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96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96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96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549275"/>
            <a:ext cx="7772400" cy="511175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25- Alış faturası girişi ile ilgili olarak aşağıdaki cümlelerden hangisi doğrudur?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b="1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Cari hesap kodunda F10 a basarak listeyi görebiliriz.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Malzeme satırında TAB tuşuna basarak ilerleyebiliriz.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Sonraki malzemenin girişi için Enter’a basılarak satır açılır.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smtClean="0"/>
              <a:t>Hepsi de doğru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8064500" cy="532765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tr-TR" sz="4000" b="1" dirty="0" smtClean="0">
                <a:solidFill>
                  <a:srgbClr val="FF0000"/>
                </a:solidFill>
                <a:latin typeface="Arial Black" pitchFamily="34" charset="0"/>
              </a:rPr>
              <a:t>MUHASEBE PAKET PROGRAMI</a:t>
            </a:r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Muhasebe paket programları muhasebe işlerinin bilgisayarla yapılmasını sağlar.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000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Muhasebe paket programı bir çok modülden oluşur.  İşletmeye göre kullanılacak modüller değişebilir. Bir işletme için çok gerekli olan modül, başka bir firmada kullanılmayabilir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000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İşletme için gerekli modüller ayrı ayrı  kullanılabileceği gibi birbirleriyle bağlantılı olarak kullanılabilir</a:t>
            </a:r>
            <a:r>
              <a:rPr lang="tr-TR" sz="2400" dirty="0" smtClean="0"/>
              <a:t>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921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26- Kapalı satış faturası düzenlenmesi ile ilgili olarak hangi cümle yanlıştır</a:t>
            </a:r>
            <a:r>
              <a:rPr lang="tr-TR" sz="2800" smtClean="0">
                <a:solidFill>
                  <a:srgbClr val="FF0000"/>
                </a:solidFill>
              </a:rPr>
              <a:t>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None/>
            </a:pPr>
            <a:r>
              <a:rPr lang="tr-TR" sz="2800" smtClean="0"/>
              <a:t>	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Stok, satış irsaliyeleri seçilir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Kasa işlemleri, faturalar seçilir.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Cari hesap kodu yazılmayabilir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Hiçbiri</a:t>
            </a:r>
          </a:p>
          <a:p>
            <a:pPr marL="533400" indent="-533400">
              <a:buFontTx/>
              <a:buNone/>
            </a:pPr>
            <a:endParaRPr lang="tr-TR" sz="28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9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9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9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27-Satış faturası ile ilgili olarak hangi cümle yanlıştır?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Satış irsaliyesi üzerinde sağ tıklanarak, faturalaştır seçilir.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Kapalı satış faturası kasa programından düzenlenebilir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Hizmet faturalarında tür olarak malzeme yerine hizmet seçilir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765175"/>
            <a:ext cx="7772400" cy="4114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28-Yanlış olan cümleyi bulunuz.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En çok kullanılan malzeme birimi birim seti olarak tanımlanır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Malzeme kodu satırı tıklanarak cari hesap listesi açılır.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Yanlış faturayı düzeltmek için üzerinde tıklanarak ekrana getirilir.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Satış perakende ise PERAKENDE SATIŞ FATURASI seçilir.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4114800"/>
          </a:xfrm>
        </p:spPr>
        <p:txBody>
          <a:bodyPr/>
          <a:lstStyle/>
          <a:p>
            <a:r>
              <a:rPr lang="tr-TR" smtClean="0">
                <a:latin typeface="Impact" pitchFamily="34" charset="0"/>
              </a:rPr>
              <a:t>MİKRO ÖN MUHASEBE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908050"/>
            <a:ext cx="7772400" cy="4114800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</a:pPr>
            <a:r>
              <a:rPr lang="tr-TR" smtClean="0"/>
              <a:t>Programlarının bütün bölümlerinde programı kullanırken bize yol göstermesi amacıyla hazırlanmış yardım ekranlarıwına nasıl ulaşabiliriz?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A)</a:t>
            </a:r>
            <a:r>
              <a:rPr lang="tr-TR" smtClean="0"/>
              <a:t> F1 ve Ctrl+Y tuşlarına basarak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B) </a:t>
            </a:r>
            <a:r>
              <a:rPr lang="tr-TR" smtClean="0"/>
              <a:t>F1 ve Alt+Y tuşlarına basarak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C) </a:t>
            </a:r>
            <a:r>
              <a:rPr lang="tr-TR" smtClean="0"/>
              <a:t>Alt+F1 ve Alt+Y tuşlarına basarak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D) </a:t>
            </a:r>
            <a:r>
              <a:rPr lang="tr-TR" smtClean="0"/>
              <a:t>Ctrl+F1 ve Ctrl+Y tuşlarına basarak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971550" y="404813"/>
            <a:ext cx="7772400" cy="4114800"/>
          </a:xfrm>
        </p:spPr>
        <p:txBody>
          <a:bodyPr/>
          <a:lstStyle/>
          <a:p>
            <a:pPr marL="990600" lvl="1" indent="-533400"/>
            <a:r>
              <a:rPr lang="tr-TR" smtClean="0"/>
              <a:t>Muhasebe paket  programında rakamsal alanlarda hesap makinesini kullanmak için hangi tuş kullanılır?</a:t>
            </a:r>
            <a:endParaRPr lang="tr-TR" b="1" smtClean="0"/>
          </a:p>
          <a:p>
            <a:pPr marL="609600" indent="-609600"/>
            <a:r>
              <a:rPr lang="tr-TR" b="1" smtClean="0"/>
              <a:t>A- </a:t>
            </a:r>
            <a:r>
              <a:rPr lang="tr-TR" smtClean="0"/>
              <a:t>F9 tuşu	</a:t>
            </a:r>
            <a:r>
              <a:rPr lang="tr-TR" b="1" smtClean="0"/>
              <a:t>B) </a:t>
            </a:r>
            <a:r>
              <a:rPr lang="tr-TR" smtClean="0"/>
              <a:t>F8 tuşu	</a:t>
            </a:r>
            <a:r>
              <a:rPr lang="tr-TR" b="1" smtClean="0"/>
              <a:t>C) </a:t>
            </a:r>
            <a:r>
              <a:rPr lang="tr-TR" smtClean="0"/>
              <a:t>Soru işareti(?) tuşu	</a:t>
            </a:r>
            <a:r>
              <a:rPr lang="tr-TR" b="1" smtClean="0"/>
              <a:t>D) </a:t>
            </a:r>
            <a:r>
              <a:rPr lang="tr-TR" smtClean="0"/>
              <a:t>Yıldız (*) tuşu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533400"/>
            <a:r>
              <a:rPr lang="tr-TR" smtClean="0"/>
              <a:t>Evrak sakla kısayol tuşu aşağıdakilerden hangisidir?</a:t>
            </a:r>
            <a:endParaRPr lang="tr-TR" b="1" smtClean="0"/>
          </a:p>
          <a:p>
            <a:pPr marL="609600" indent="-609600"/>
            <a:r>
              <a:rPr lang="tr-TR" b="1" smtClean="0"/>
              <a:t>A) </a:t>
            </a:r>
            <a:r>
              <a:rPr lang="tr-TR" smtClean="0"/>
              <a:t>Alt + N</a:t>
            </a:r>
            <a:endParaRPr lang="tr-TR" b="1" smtClean="0"/>
          </a:p>
          <a:p>
            <a:pPr marL="609600" indent="-609600"/>
            <a:r>
              <a:rPr lang="tr-TR" b="1" smtClean="0"/>
              <a:t>B) </a:t>
            </a:r>
            <a:r>
              <a:rPr lang="tr-TR" smtClean="0"/>
              <a:t>Ctrl + S</a:t>
            </a:r>
            <a:endParaRPr lang="tr-TR" b="1" smtClean="0"/>
          </a:p>
          <a:p>
            <a:pPr marL="609600" indent="-609600"/>
            <a:r>
              <a:rPr lang="tr-TR" b="1" smtClean="0"/>
              <a:t>C) </a:t>
            </a:r>
            <a:r>
              <a:rPr lang="tr-TR" smtClean="0"/>
              <a:t>Ctrl + U</a:t>
            </a:r>
            <a:endParaRPr lang="tr-TR" b="1" smtClean="0"/>
          </a:p>
          <a:p>
            <a:pPr marL="609600" indent="-609600"/>
            <a:r>
              <a:rPr lang="tr-TR" b="1" smtClean="0"/>
              <a:t>D) </a:t>
            </a:r>
            <a:r>
              <a:rPr lang="tr-TR" smtClean="0"/>
              <a:t>Alt + S</a:t>
            </a:r>
            <a:r>
              <a:rPr lang="tr-TR" sz="2800" smtClean="0"/>
              <a:t>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Bir işletmenin mal sattığı bir kişinin C/H tipi aşağıdakilerden hangisidir?</a:t>
            </a:r>
          </a:p>
          <a:p>
            <a:pPr marL="990600" lvl="1" indent="-533400"/>
            <a:r>
              <a:rPr lang="tr-TR" smtClean="0"/>
              <a:t>Satıcı</a:t>
            </a:r>
          </a:p>
          <a:p>
            <a:pPr marL="990600" lvl="1" indent="-533400"/>
            <a:r>
              <a:rPr lang="tr-TR" smtClean="0"/>
              <a:t>Müşteri</a:t>
            </a:r>
          </a:p>
          <a:p>
            <a:pPr marL="990600" lvl="1" indent="-533400"/>
            <a:r>
              <a:rPr lang="tr-TR" smtClean="0"/>
              <a:t>Dağıtıcı</a:t>
            </a:r>
          </a:p>
          <a:p>
            <a:pPr marL="990600" lvl="1" indent="-533400"/>
            <a:r>
              <a:rPr lang="tr-TR" smtClean="0"/>
              <a:t>Bayi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908050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Hesap açılış fişi penceresine ulaşmak için hangi komut satırı izlenmelidir?</a:t>
            </a:r>
          </a:p>
          <a:p>
            <a:pPr marL="990600" lvl="1" indent="-533400"/>
            <a:r>
              <a:rPr lang="tr-TR" smtClean="0"/>
              <a:t>Finans \ Kartlar \ Cari hesaplar</a:t>
            </a:r>
          </a:p>
          <a:p>
            <a:pPr marL="990600" lvl="1" indent="-533400"/>
            <a:r>
              <a:rPr lang="tr-TR" smtClean="0"/>
              <a:t>Muhasebe \ Muhasebe fişleri \ Standart muhasebe fişi</a:t>
            </a:r>
          </a:p>
          <a:p>
            <a:pPr marL="990600" lvl="1" indent="-533400"/>
            <a:r>
              <a:rPr lang="tr-TR" smtClean="0"/>
              <a:t>Finans \ Evraklar \ Açılış Fişleri \ Açılış fişi</a:t>
            </a:r>
          </a:p>
          <a:p>
            <a:pPr marL="990600" lvl="1" indent="-533400"/>
            <a:r>
              <a:rPr lang="tr-TR" smtClean="0"/>
              <a:t>Sabit kıymetler \ Evraklar \ Alış faturası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Cari hesap ekstresinde sadece bir carinin hareketleri raporlanacaksa kriterler sayfasında bu carinin kodu hangi alana yazılır?</a:t>
            </a:r>
          </a:p>
          <a:p>
            <a:pPr marL="990600" lvl="1" indent="-533400"/>
            <a:r>
              <a:rPr lang="tr-TR" smtClean="0"/>
              <a:t>Tarama yapısı</a:t>
            </a:r>
          </a:p>
          <a:p>
            <a:pPr marL="990600" lvl="1" indent="-533400"/>
            <a:r>
              <a:rPr lang="tr-TR" smtClean="0"/>
              <a:t>Tarama ilk </a:t>
            </a:r>
          </a:p>
          <a:p>
            <a:pPr marL="990600" lvl="1" indent="-533400"/>
            <a:r>
              <a:rPr lang="tr-TR" smtClean="0"/>
              <a:t>Sıralama şekli</a:t>
            </a:r>
          </a:p>
          <a:p>
            <a:pPr marL="990600" lvl="1" indent="-533400"/>
            <a:r>
              <a:rPr lang="tr-TR" smtClean="0"/>
              <a:t>Firmalar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69215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800" b="1" smtClean="0">
                <a:solidFill>
                  <a:srgbClr val="FF0000"/>
                </a:solidFill>
                <a:latin typeface="Monotype Corsiva" pitchFamily="66" charset="0"/>
              </a:rPr>
              <a:t>Entegre</a:t>
            </a:r>
          </a:p>
          <a:p>
            <a:endParaRPr lang="tr-TR" sz="4800" b="1" smtClean="0">
              <a:latin typeface="Monotype Corsiva" pitchFamily="66" charset="0"/>
            </a:endParaRPr>
          </a:p>
          <a:p>
            <a:r>
              <a:rPr lang="tr-TR" b="1" smtClean="0">
                <a:latin typeface="Arial" charset="0"/>
              </a:rPr>
              <a:t>Birden fazla modülün birlikte kullanımına entegre kullanım denir.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1125538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Cari hesapların kodlarını değiştirebilmek için hangi komut satırı izlenmelidir?</a:t>
            </a:r>
          </a:p>
          <a:p>
            <a:pPr marL="990600" lvl="1" indent="-533400"/>
            <a:r>
              <a:rPr lang="tr-TR" smtClean="0"/>
              <a:t>Finans \ Kartlar \ Cari hesaplar \ Cari hesap tanıtım kartı</a:t>
            </a:r>
          </a:p>
          <a:p>
            <a:pPr marL="990600" lvl="1" indent="-533400"/>
            <a:r>
              <a:rPr lang="tr-TR" smtClean="0"/>
              <a:t>Finans \ Evraklar \ Açılış fişleri \ Açılış fişi</a:t>
            </a:r>
          </a:p>
          <a:p>
            <a:pPr marL="990600" lvl="1" indent="-533400"/>
            <a:r>
              <a:rPr lang="tr-TR" smtClean="0"/>
              <a:t>Muhasebekur \ Servis \ Kart aktarma \ Cari kartı aktarma</a:t>
            </a:r>
          </a:p>
          <a:p>
            <a:pPr marL="990600" lvl="1" indent="-533400"/>
            <a:r>
              <a:rPr lang="tr-TR" smtClean="0"/>
              <a:t>Finans \ Raporlar \ Cari hesap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1196975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Kasa tanıtım kartına hangi komut satırı izlenerek ulaşılır?</a:t>
            </a:r>
          </a:p>
          <a:p>
            <a:pPr marL="990600" lvl="1" indent="-533400"/>
            <a:r>
              <a:rPr lang="tr-TR" smtClean="0"/>
              <a:t>Finans \ Kartlar \ Kasa \ Kasa tanıtım kartı</a:t>
            </a:r>
          </a:p>
          <a:p>
            <a:pPr marL="990600" lvl="1" indent="-533400"/>
            <a:r>
              <a:rPr lang="tr-TR" smtClean="0"/>
              <a:t>Hizmet \ Kartlar \ Hizmet tanıtım kartı</a:t>
            </a:r>
          </a:p>
          <a:p>
            <a:pPr marL="990600" lvl="1" indent="-533400"/>
            <a:r>
              <a:rPr lang="tr-TR" smtClean="0"/>
              <a:t>Finans \ Evraklar \ Tahsilat</a:t>
            </a:r>
          </a:p>
          <a:p>
            <a:pPr marL="990600" lvl="1" indent="-533400"/>
            <a:r>
              <a:rPr lang="tr-TR" smtClean="0"/>
              <a:t>Stok \ Kartlar ve Reçeteler \ Stok tanıtım kartı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981075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Nakit giriş ve çıkışları için hangi kasa tipi kullanılır?</a:t>
            </a:r>
          </a:p>
          <a:p>
            <a:pPr marL="990600" lvl="1" indent="-533400"/>
            <a:r>
              <a:rPr lang="tr-TR" smtClean="0"/>
              <a:t>Müşteri ödeme sözleri kasası</a:t>
            </a:r>
          </a:p>
          <a:p>
            <a:pPr marL="990600" lvl="1" indent="-533400"/>
            <a:r>
              <a:rPr lang="tr-TR" smtClean="0"/>
              <a:t>Verilen senet kasası</a:t>
            </a:r>
          </a:p>
          <a:p>
            <a:pPr marL="990600" lvl="1" indent="-533400"/>
            <a:r>
              <a:rPr lang="tr-TR" smtClean="0"/>
              <a:t>Çek kasası</a:t>
            </a:r>
          </a:p>
          <a:p>
            <a:pPr marL="990600" lvl="1" indent="-533400"/>
            <a:r>
              <a:rPr lang="tr-TR" smtClean="0"/>
              <a:t>Nakit kasası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Daha önceden kaydedilmiş bir kartın tamamen silinmesi için hagi kısayol tuşu kullanılır?</a:t>
            </a:r>
          </a:p>
          <a:p>
            <a:pPr marL="990600" lvl="1" indent="-533400"/>
            <a:r>
              <a:rPr lang="tr-TR" smtClean="0"/>
              <a:t>ESC</a:t>
            </a:r>
          </a:p>
          <a:p>
            <a:pPr marL="990600" lvl="1" indent="-533400"/>
            <a:r>
              <a:rPr lang="tr-TR" smtClean="0"/>
              <a:t>ALT+N</a:t>
            </a:r>
          </a:p>
          <a:p>
            <a:pPr marL="990600" lvl="1" indent="-533400"/>
            <a:r>
              <a:rPr lang="tr-TR" smtClean="0"/>
              <a:t>ALT+L</a:t>
            </a:r>
          </a:p>
          <a:p>
            <a:pPr marL="990600" lvl="1" indent="-533400"/>
            <a:r>
              <a:rPr lang="tr-TR" smtClean="0"/>
              <a:t>ALT+C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981075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Müşterilerden birinin borcuna karşılık çek vermesi durumunda hangi kasa tipi ve hangi fiş tipi kullanılır?</a:t>
            </a:r>
          </a:p>
          <a:p>
            <a:pPr marL="990600" lvl="1" indent="-533400"/>
            <a:r>
              <a:rPr lang="tr-TR" smtClean="0"/>
              <a:t>Nakit kasası + Kasa tahsilat fişi</a:t>
            </a:r>
          </a:p>
          <a:p>
            <a:pPr marL="990600" lvl="1" indent="-533400"/>
            <a:r>
              <a:rPr lang="tr-TR" smtClean="0"/>
              <a:t>Çek kasası + Kasa tahsilat fişi</a:t>
            </a:r>
          </a:p>
          <a:p>
            <a:pPr marL="990600" lvl="1" indent="-533400"/>
            <a:r>
              <a:rPr lang="tr-TR" smtClean="0"/>
              <a:t>Nakit kasası + Kasa ödeme fişi</a:t>
            </a:r>
          </a:p>
          <a:p>
            <a:pPr marL="990600" lvl="1" indent="-533400"/>
            <a:r>
              <a:rPr lang="tr-TR" smtClean="0"/>
              <a:t>Çek kasası + Kasa ödeme fişi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765175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Satıcılardan birine 1000 YTL’lik nakit para ödenmesi durumunda hangi kasa tipi ve hangi fiş tipi kullanılır?</a:t>
            </a:r>
          </a:p>
          <a:p>
            <a:pPr marL="990600" lvl="1" indent="-533400"/>
            <a:r>
              <a:rPr lang="tr-TR" smtClean="0"/>
              <a:t>Nakit kasası + Kasa tahsilat fişi</a:t>
            </a:r>
          </a:p>
          <a:p>
            <a:pPr marL="990600" lvl="1" indent="-533400"/>
            <a:r>
              <a:rPr lang="tr-TR" smtClean="0"/>
              <a:t>Senet kasası + Kasa ödeme fişi</a:t>
            </a:r>
          </a:p>
          <a:p>
            <a:pPr marL="990600" lvl="1" indent="-533400"/>
            <a:r>
              <a:rPr lang="tr-TR" smtClean="0"/>
              <a:t>Çek kasası + Kasa ödeme fişi</a:t>
            </a:r>
          </a:p>
          <a:p>
            <a:pPr marL="990600" lvl="1" indent="-533400"/>
            <a:r>
              <a:rPr lang="tr-TR" smtClean="0"/>
              <a:t>Nakit kasası + Kasa ödeme fişi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Stok tanıtım kartına hagi komut satırı izlenerek ulaşılır?</a:t>
            </a:r>
          </a:p>
          <a:p>
            <a:pPr marL="609600" indent="-609600"/>
            <a:r>
              <a:rPr lang="tr-TR" smtClean="0"/>
              <a:t>Finans \ Kartlar \ Stok tanıtım kartı</a:t>
            </a:r>
          </a:p>
          <a:p>
            <a:pPr marL="609600" indent="-609600"/>
            <a:r>
              <a:rPr lang="tr-TR" smtClean="0"/>
              <a:t>Hizmet \ Kartlar \ Stok tanıtım kartı</a:t>
            </a:r>
          </a:p>
          <a:p>
            <a:pPr marL="609600" indent="-609600"/>
            <a:r>
              <a:rPr lang="tr-TR" smtClean="0"/>
              <a:t>Finans \ Evraklar \ Tahsilat</a:t>
            </a:r>
          </a:p>
          <a:p>
            <a:pPr marL="609600" indent="-609600"/>
            <a:r>
              <a:rPr lang="tr-TR" smtClean="0"/>
              <a:t>Stok \ Kartlar ve Reçeteler \ Stok tanıtım kartları\Stok tanıtım kartı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Tanımlanmış bir stok kartını hangi kısayol tuşu yardımıyla kayıt edebiliriz?</a:t>
            </a:r>
          </a:p>
          <a:p>
            <a:pPr marL="609600" indent="-609600"/>
            <a:r>
              <a:rPr lang="tr-TR" smtClean="0"/>
              <a:t>ALT+A</a:t>
            </a:r>
          </a:p>
          <a:p>
            <a:pPr marL="609600" indent="-609600"/>
            <a:r>
              <a:rPr lang="tr-TR" smtClean="0"/>
              <a:t>ALT+D</a:t>
            </a:r>
          </a:p>
          <a:p>
            <a:pPr marL="609600" indent="-609600"/>
            <a:r>
              <a:rPr lang="tr-TR" smtClean="0"/>
              <a:t>ALT+S</a:t>
            </a:r>
          </a:p>
          <a:p>
            <a:pPr marL="609600" indent="-609600"/>
            <a:r>
              <a:rPr lang="tr-TR" smtClean="0"/>
              <a:t>ALT+V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mtClean="0"/>
              <a:t>Toptan stok satın alındığında alış irsaleyisi düzenlemek için hangi komut satırı izlenmelidir?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Stok\Evraklar\İrsaliyeler\Satın alma\Toptan alış irsaliyesi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Finans\İrsaliyeler\Toptan alış irsaliyesi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Hizmet\İrsaliyeler\Alış irsaliyesi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İrsaliye\Toptan alış irsaliyesi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Kartı açılmış bir stokun fiyatının değiştirilebilmesi için hangi komut satırı izlenmelidir?</a:t>
            </a:r>
          </a:p>
          <a:p>
            <a:pPr marL="609600" indent="-609600"/>
            <a:r>
              <a:rPr lang="tr-TR" sz="2800" smtClean="0"/>
              <a:t>Stok\Kartlar ve reçeteler\Servis\Fiyat yönetimi</a:t>
            </a:r>
          </a:p>
          <a:p>
            <a:pPr marL="609600" indent="-609600"/>
            <a:r>
              <a:rPr lang="tr-TR" sz="2800" smtClean="0"/>
              <a:t>Servis\Kartlar\Stok\Fiyat yönetimi</a:t>
            </a:r>
          </a:p>
          <a:p>
            <a:pPr marL="609600" indent="-609600"/>
            <a:r>
              <a:rPr lang="tr-TR" sz="2800" smtClean="0"/>
              <a:t>Stok\Kartlar ve reçeteler\Stok tanıtım kartları\Stok satış fiyatları yönetimi</a:t>
            </a:r>
          </a:p>
          <a:p>
            <a:pPr marL="609600" indent="-609600"/>
            <a:r>
              <a:rPr lang="tr-TR" sz="2800" smtClean="0"/>
              <a:t>Servis\Stok\Stok fiyatları yönetimi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7772400" cy="6048375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endParaRPr lang="tr-TR" sz="1800" b="1" smtClean="0"/>
          </a:p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tr-TR" sz="4400" b="1" smtClean="0">
                <a:solidFill>
                  <a:srgbClr val="FF0000"/>
                </a:solidFill>
                <a:latin typeface="Monotype Corsiva" pitchFamily="66" charset="0"/>
              </a:rPr>
              <a:t>ÖN MUHASEBE </a:t>
            </a:r>
            <a:r>
              <a:rPr lang="tr-TR" sz="4400" b="1" u="sng" smtClean="0">
                <a:solidFill>
                  <a:srgbClr val="FF0000"/>
                </a:solidFill>
                <a:latin typeface="Monotype Corsiva" pitchFamily="66" charset="0"/>
              </a:rPr>
              <a:t>MODÜLLERİ</a:t>
            </a:r>
            <a:r>
              <a:rPr lang="tr-TR" sz="1800" b="1" u="sng" smtClean="0"/>
              <a:t> </a:t>
            </a:r>
            <a:endParaRPr lang="tr-TR" sz="1800" u="sng" smtClean="0"/>
          </a:p>
          <a:p>
            <a:pPr marL="457200" indent="-457200">
              <a:lnSpc>
                <a:spcPct val="80000"/>
              </a:lnSpc>
            </a:pPr>
            <a:endParaRPr lang="tr-TR" sz="1800" u="sng" smtClean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800" b="1" smtClean="0">
                <a:latin typeface="Monotype Corsiva" pitchFamily="66" charset="0"/>
              </a:rPr>
              <a:t>Ön muhasebede kullanılan Modüller</a:t>
            </a:r>
          </a:p>
          <a:p>
            <a:pPr marL="457200" indent="-457200">
              <a:lnSpc>
                <a:spcPct val="80000"/>
              </a:lnSpc>
            </a:pPr>
            <a:endParaRPr lang="tr-TR" sz="2800" b="1" smtClean="0">
              <a:latin typeface="Monotype Corsiva" pitchFamily="66" charset="0"/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Stok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Cari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Banka 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İrsaliye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Fatura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Çek-senet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Kasa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800" b="1" smtClean="0">
                <a:latin typeface="Monotype Corsiva" pitchFamily="66" charset="0"/>
              </a:rPr>
              <a:t>Ücret Bordrosu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İşletmeye yeni bir çek girişi olduğunda hagi komut satırı izlenerek kart açılır?</a:t>
            </a:r>
          </a:p>
          <a:p>
            <a:pPr marL="990600" lvl="1" indent="-533400"/>
            <a:r>
              <a:rPr lang="tr-TR" smtClean="0"/>
              <a:t>Finans \ Kartlar \ Değerli kağıt tanıtım kartı</a:t>
            </a:r>
          </a:p>
          <a:p>
            <a:pPr marL="990600" lvl="1" indent="-533400"/>
            <a:r>
              <a:rPr lang="tr-TR" smtClean="0"/>
              <a:t>Hizmet \ Kartlar \ Çekler tanıtım kartı</a:t>
            </a:r>
          </a:p>
          <a:p>
            <a:pPr marL="990600" lvl="1" indent="-533400"/>
            <a:r>
              <a:rPr lang="tr-TR" smtClean="0"/>
              <a:t>Finans \ Evraklar \ Çek senet tanıtım kartı</a:t>
            </a:r>
          </a:p>
          <a:p>
            <a:pPr marL="990600" lvl="1" indent="-533400"/>
            <a:r>
              <a:rPr lang="tr-TR" smtClean="0"/>
              <a:t>Stok \ Kartlar ve Reçeteler \ Çek senet tanıtım kartı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İşletme satmış olduğu bir mala karşılık müşteriden çek alırsa hangi evrakla kayda alınır?</a:t>
            </a:r>
          </a:p>
          <a:p>
            <a:pPr marL="990600" lvl="1" indent="-533400"/>
            <a:r>
              <a:rPr lang="tr-TR" smtClean="0"/>
              <a:t>Açılış fişi</a:t>
            </a:r>
          </a:p>
          <a:p>
            <a:pPr marL="990600" lvl="1" indent="-533400"/>
            <a:r>
              <a:rPr lang="tr-TR" smtClean="0"/>
              <a:t>Tahsilat makbuzu</a:t>
            </a:r>
          </a:p>
          <a:p>
            <a:pPr marL="990600" lvl="1" indent="-533400"/>
            <a:r>
              <a:rPr lang="tr-TR" smtClean="0"/>
              <a:t>Tediye makbuzu</a:t>
            </a:r>
          </a:p>
          <a:p>
            <a:pPr marL="990600" lvl="1" indent="-533400"/>
            <a:r>
              <a:rPr lang="tr-TR" smtClean="0"/>
              <a:t>Virman dekontu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İşletme satın almış olduğu bir mala karşılık satıcıya elinde bulunan senetlerden birini ciro ederse tediye makbuzu düzenlerken cinsi sütununda aşağıdakilerden hangisi seçilir?</a:t>
            </a:r>
          </a:p>
          <a:p>
            <a:pPr marL="990600" lvl="1" indent="-533400"/>
            <a:r>
              <a:rPr lang="tr-TR" smtClean="0"/>
              <a:t>Firma çeki</a:t>
            </a:r>
          </a:p>
          <a:p>
            <a:pPr marL="990600" lvl="1" indent="-533400"/>
            <a:r>
              <a:rPr lang="tr-TR" smtClean="0"/>
              <a:t>Müşteri ödeme sözleri</a:t>
            </a:r>
          </a:p>
          <a:p>
            <a:pPr marL="990600" lvl="1" indent="-533400"/>
            <a:r>
              <a:rPr lang="tr-TR" smtClean="0"/>
              <a:t>Firma senedi</a:t>
            </a:r>
          </a:p>
          <a:p>
            <a:pPr marL="990600" lvl="1" indent="-533400"/>
            <a:r>
              <a:rPr lang="tr-TR" smtClean="0"/>
              <a:t>Müşteri senedi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Müşterilerden birinin borcuna karşılık senet vermesi durumunda tediye makbuzunda cinsi sütununda aşağıdakilerden hangisi seçilir kullanılır?</a:t>
            </a:r>
          </a:p>
          <a:p>
            <a:pPr marL="990600" lvl="1" indent="-533400"/>
            <a:r>
              <a:rPr lang="tr-TR" smtClean="0"/>
              <a:t>Nakit </a:t>
            </a:r>
          </a:p>
          <a:p>
            <a:pPr marL="990600" lvl="1" indent="-533400"/>
            <a:r>
              <a:rPr lang="tr-TR" smtClean="0"/>
              <a:t>Müşteri senedi</a:t>
            </a:r>
          </a:p>
          <a:p>
            <a:pPr marL="990600" lvl="1" indent="-533400"/>
            <a:r>
              <a:rPr lang="tr-TR" smtClean="0"/>
              <a:t>Müşteri çeki</a:t>
            </a:r>
          </a:p>
          <a:p>
            <a:pPr marL="990600" lvl="1" indent="-533400"/>
            <a:r>
              <a:rPr lang="tr-TR" smtClean="0"/>
              <a:t>Müşteri havale sözü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41148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tr-TR" sz="2800" smtClean="0"/>
              <a:t>Genel amaçlı müşteri çekleri dökümü raporunu alabilmek için hangi komut satırı izlenmelidir?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Raporlar \ Çek-senet \ Firma çekleri \ Genel amaçlı müşteri çekleri 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Raporlar \ Çek-senet \ Müşteri çekleri \ Genel amaçlı müşteri çekleri 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Raporlar \ Çek-senet \ Müşteri senetleri \ Genel amaçlı müşteri çekleri 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Raporlar \ Çek-senet \ Firma senetleri \ Genel amaçlı müşteri çekleri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mtClean="0"/>
              <a:t>İşletmelerin çalışmış oldukları bankalarla ilgili kartlar hangi komut satırı izlenerek açılır?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Kartlar \ Hizmet \ Banka tanıtım kartı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Hizmet \ Kartlar \ Evraklar \ Banka tanıtım kartı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Finans \ Kartlar \ Banka \ Banka tanıtım kartı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/>
              <a:t>Stok \ Kartlar ve Reçeteler \ Banka tanıtım kartı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Yeni kurulan bir işletmenin sermaye olarak bankadaki hesabında 50.000 YTL varsa aşağıdakilerden hangisini kullanarak ön muhasebede kaydını gerçekleştirebilir?</a:t>
            </a:r>
          </a:p>
          <a:p>
            <a:pPr marL="990600" lvl="1" indent="-533400"/>
            <a:r>
              <a:rPr lang="tr-TR" smtClean="0"/>
              <a:t>Mahsup fişi</a:t>
            </a:r>
          </a:p>
          <a:p>
            <a:pPr marL="990600" lvl="1" indent="-533400"/>
            <a:r>
              <a:rPr lang="tr-TR" smtClean="0"/>
              <a:t>Tahsilat makbuzu</a:t>
            </a:r>
          </a:p>
          <a:p>
            <a:pPr marL="990600" lvl="1" indent="-533400"/>
            <a:r>
              <a:rPr lang="tr-TR" smtClean="0"/>
              <a:t>Hesap açılış fişi </a:t>
            </a:r>
          </a:p>
          <a:p>
            <a:pPr marL="990600" lvl="1" indent="-533400"/>
            <a:r>
              <a:rPr lang="tr-TR" smtClean="0"/>
              <a:t>Bankadan nakit para çekme fişi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İşletme bankadaki hesabından kasasına 1.000 YTL çekerse, aşağıdakilerden hangisini kullanarak kayıt işlemini yapabilir?</a:t>
            </a:r>
          </a:p>
          <a:p>
            <a:pPr marL="990600" lvl="1" indent="-533400"/>
            <a:r>
              <a:rPr lang="tr-TR" smtClean="0"/>
              <a:t>Takas çek çıkış fişi</a:t>
            </a:r>
          </a:p>
          <a:p>
            <a:pPr marL="990600" lvl="1" indent="-533400"/>
            <a:r>
              <a:rPr lang="tr-TR" smtClean="0"/>
              <a:t>Hesap açılış fişi</a:t>
            </a:r>
          </a:p>
          <a:p>
            <a:pPr marL="990600" lvl="1" indent="-533400"/>
            <a:r>
              <a:rPr lang="tr-TR" smtClean="0"/>
              <a:t>Takas çek ödeme fişi</a:t>
            </a:r>
          </a:p>
          <a:p>
            <a:pPr marL="990600" lvl="1" indent="-533400"/>
            <a:r>
              <a:rPr lang="tr-TR" smtClean="0"/>
              <a:t>Nakit çekme makbuzu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Müşteri çeklerinden birinin tahsili için bankaya gönderilmesi durumunda aşağıdakilerden hangisi kullanılır?</a:t>
            </a:r>
          </a:p>
          <a:p>
            <a:pPr marL="990600" lvl="1" indent="-533400"/>
            <a:r>
              <a:rPr lang="tr-TR" smtClean="0"/>
              <a:t>Takas çek çıkış fişi</a:t>
            </a:r>
          </a:p>
          <a:p>
            <a:pPr marL="990600" lvl="1" indent="-533400"/>
            <a:r>
              <a:rPr lang="tr-TR" smtClean="0"/>
              <a:t>Genel amaçlı virman dekontu</a:t>
            </a:r>
          </a:p>
          <a:p>
            <a:pPr marL="990600" lvl="1" indent="-533400"/>
            <a:r>
              <a:rPr lang="tr-TR" smtClean="0"/>
              <a:t>Takas çek ödeme fişi</a:t>
            </a:r>
          </a:p>
          <a:p>
            <a:pPr marL="990600" lvl="1" indent="-533400"/>
            <a:r>
              <a:rPr lang="tr-TR" smtClean="0"/>
              <a:t>Nakit çekme makbuzu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İşletmeler farklı bankalardaki hesapları arasındaki para transfer işlemlerini aşağıdakilerden hangisini kullanarak kaydeder?</a:t>
            </a:r>
          </a:p>
          <a:p>
            <a:pPr marL="990600" lvl="1" indent="-533400"/>
            <a:r>
              <a:rPr lang="tr-TR" smtClean="0"/>
              <a:t>Genel amaçlı virman dekontu</a:t>
            </a:r>
          </a:p>
          <a:p>
            <a:pPr marL="990600" lvl="1" indent="-533400"/>
            <a:r>
              <a:rPr lang="tr-TR" smtClean="0"/>
              <a:t>Takas çek ödeme fişi</a:t>
            </a:r>
          </a:p>
          <a:p>
            <a:pPr marL="990600" lvl="1" indent="-533400"/>
            <a:r>
              <a:rPr lang="tr-TR" smtClean="0"/>
              <a:t>Takas çek çıkış fişi</a:t>
            </a:r>
          </a:p>
          <a:p>
            <a:pPr marL="990600" lvl="1" indent="-533400"/>
            <a:r>
              <a:rPr lang="tr-TR" smtClean="0"/>
              <a:t>Nakit çekme makbuzu</a:t>
            </a:r>
          </a:p>
          <a:p>
            <a:pPr marL="609600" indent="-609600"/>
            <a:r>
              <a:rPr lang="tr-TR" sz="2800" smtClean="0"/>
              <a:t/>
            </a:r>
            <a:br>
              <a:rPr lang="tr-TR" sz="2800" smtClean="0"/>
            </a:br>
            <a:endParaRPr lang="tr-TR" sz="28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333375"/>
            <a:ext cx="7772400" cy="59753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u="sng" smtClean="0">
                <a:solidFill>
                  <a:srgbClr val="FF0000"/>
                </a:solidFill>
                <a:latin typeface="Arial Black" pitchFamily="34" charset="0"/>
              </a:rPr>
              <a:t>1- STOK MODÜLÜ</a:t>
            </a:r>
            <a:endParaRPr lang="tr-TR" sz="2800" smtClean="0">
              <a:solidFill>
                <a:srgbClr val="FF0000"/>
              </a:solidFill>
              <a:latin typeface="Arial Black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280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smtClean="0">
                <a:latin typeface="Arial" charset="0"/>
              </a:rPr>
              <a:t>Satılmak veya üretimde kullanılmak amacıyla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smtClean="0">
                <a:latin typeface="Arial" charset="0"/>
              </a:rPr>
              <a:t>depoda ambarda biriktirilmiş mal veya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smtClean="0">
                <a:latin typeface="Arial" charset="0"/>
              </a:rPr>
              <a:t>Malzemeye stok denir. Bilgisayarda  malların ve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smtClean="0">
                <a:latin typeface="Arial" charset="0"/>
              </a:rPr>
              <a:t>malzemelerin takip edilmesi için kullanılır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mtClean="0">
                <a:latin typeface="Arial" charset="0"/>
              </a:rPr>
              <a:t>    </a:t>
            </a:r>
            <a:r>
              <a:rPr lang="tr-TR" sz="2800" smtClean="0">
                <a:latin typeface="Arial" charset="0"/>
              </a:rPr>
              <a:t>-    Hangi mallardan ne miktarda var</a:t>
            </a:r>
            <a:r>
              <a:rPr lang="tr-TR" smtClean="0">
                <a:latin typeface="Arial" charset="0"/>
              </a:rPr>
              <a:t>?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>
                <a:latin typeface="Arial" charset="0"/>
              </a:rPr>
              <a:t>Stoktaki malların maliyet değeri nedir?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>
                <a:latin typeface="Arial" charset="0"/>
              </a:rPr>
              <a:t>Satışların maliyeti ne kadardır? 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mtClean="0">
                <a:latin typeface="Arial" charset="0"/>
              </a:rPr>
              <a:t>Dönemlere göre alış ve satış bilgileri nedir? vb soruların cevapları için stoklardan yararlanılır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125538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İşletme borçlu olduğu satıcı Oğuz TÜRK’e 2.000 YTL’yi bankadaki hesabından gönderirse aşağıdakilerden hangisi kullanılarak kaydeder?</a:t>
            </a:r>
          </a:p>
          <a:p>
            <a:pPr marL="990600" lvl="1" indent="-533400"/>
            <a:r>
              <a:rPr lang="tr-TR" smtClean="0"/>
              <a:t>Takas çek çıkış fişi</a:t>
            </a:r>
          </a:p>
          <a:p>
            <a:pPr marL="990600" lvl="1" indent="-533400"/>
            <a:r>
              <a:rPr lang="tr-TR" smtClean="0"/>
              <a:t>Giden havale fişi</a:t>
            </a:r>
          </a:p>
          <a:p>
            <a:pPr marL="990600" lvl="1" indent="-533400"/>
            <a:r>
              <a:rPr lang="tr-TR" smtClean="0"/>
              <a:t>Takas çek ödeme fişi</a:t>
            </a:r>
          </a:p>
          <a:p>
            <a:pPr marL="990600" lvl="1" indent="-533400"/>
            <a:r>
              <a:rPr lang="tr-TR" smtClean="0"/>
              <a:t>Nakit çekme makbuzu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20713"/>
            <a:ext cx="7772400" cy="4114800"/>
          </a:xfrm>
        </p:spPr>
        <p:txBody>
          <a:bodyPr>
            <a:normAutofit fontScale="92500"/>
          </a:bodyPr>
          <a:lstStyle/>
          <a:p>
            <a:pPr marL="609600" indent="-609600"/>
            <a:r>
              <a:rPr lang="tr-TR" sz="2800" smtClean="0"/>
              <a:t>İşletmelerin bankalardaki hesaplarının dökümünü ayrıntılı olarak veren hesap eksteresi raporunu alabilmek için hangi komut satırı izlenmelidir?</a:t>
            </a:r>
          </a:p>
          <a:p>
            <a:pPr marL="990600" lvl="1" indent="-533400"/>
            <a:r>
              <a:rPr lang="tr-TR" smtClean="0"/>
              <a:t>Finans \ Raporlar \ Banka \ Banka ekstre raporu</a:t>
            </a:r>
          </a:p>
          <a:p>
            <a:pPr marL="990600" lvl="1" indent="-533400"/>
            <a:r>
              <a:rPr lang="tr-TR" smtClean="0"/>
              <a:t>Finans \ Raporlar \ Banka \ Banka durum raporu</a:t>
            </a:r>
          </a:p>
          <a:p>
            <a:pPr marL="990600" lvl="1" indent="-533400"/>
            <a:r>
              <a:rPr lang="tr-TR" smtClean="0"/>
              <a:t>Finans \ Raporlar \ Banka \ Banka hareket raporu</a:t>
            </a:r>
          </a:p>
          <a:p>
            <a:pPr marL="990600" lvl="1" indent="-533400"/>
            <a:r>
              <a:rPr lang="tr-TR" smtClean="0"/>
              <a:t>Finans \ Raporlar \ Özel raporlar \ Banka hesap özet ekstresi raporu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908050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İrsaliyelere hangi komut satırı izlenerek ulaşılır?</a:t>
            </a:r>
          </a:p>
          <a:p>
            <a:pPr marL="609600" indent="-609600"/>
            <a:r>
              <a:rPr lang="tr-TR" smtClean="0"/>
              <a:t>Finans \ Kartlar \ İrsaleyeler</a:t>
            </a:r>
          </a:p>
          <a:p>
            <a:pPr marL="609600" indent="-609600"/>
            <a:r>
              <a:rPr lang="tr-TR" smtClean="0"/>
              <a:t>Stok\Evraklar\İrsaliyeler</a:t>
            </a:r>
          </a:p>
          <a:p>
            <a:pPr marL="609600" indent="-609600"/>
            <a:r>
              <a:rPr lang="tr-TR" smtClean="0"/>
              <a:t>Stok\Kartlar\İrsaliyeler</a:t>
            </a:r>
          </a:p>
          <a:p>
            <a:pPr marL="609600" indent="-609600"/>
            <a:r>
              <a:rPr lang="tr-TR" smtClean="0"/>
              <a:t>Finans\Evraklar\İrsaliyeler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765175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Gerektiğinde iade almak şartıyla yapılan satışlar için hangi irsaliye düzenlenir?</a:t>
            </a:r>
          </a:p>
          <a:p>
            <a:pPr marL="609600" indent="-609600"/>
            <a:r>
              <a:rPr lang="tr-TR" smtClean="0"/>
              <a:t>İhraç kayıtlı satış irsaliyesi</a:t>
            </a:r>
          </a:p>
          <a:p>
            <a:pPr marL="609600" indent="-609600"/>
            <a:r>
              <a:rPr lang="tr-TR" smtClean="0"/>
              <a:t>Konsinye satış irsaliyesi</a:t>
            </a:r>
          </a:p>
          <a:p>
            <a:pPr marL="609600" indent="-609600"/>
            <a:r>
              <a:rPr lang="tr-TR" smtClean="0"/>
              <a:t>Perakende satış irsaliyesi</a:t>
            </a:r>
          </a:p>
          <a:p>
            <a:pPr marL="609600" indent="-609600"/>
            <a:r>
              <a:rPr lang="tr-TR" smtClean="0"/>
              <a:t>Toptan satış irsaliyesi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Toplu olarak mal satın alındığında hangi irsaliye düzenlenir?</a:t>
            </a:r>
          </a:p>
          <a:p>
            <a:pPr marL="609600" indent="-609600"/>
            <a:r>
              <a:rPr lang="tr-TR" smtClean="0"/>
              <a:t>Perakende alış irsaliyesi</a:t>
            </a:r>
          </a:p>
          <a:p>
            <a:pPr marL="609600" indent="-609600"/>
            <a:r>
              <a:rPr lang="tr-TR" smtClean="0"/>
              <a:t>İhraç kayıtlı alış irsaliyesi</a:t>
            </a:r>
          </a:p>
          <a:p>
            <a:pPr marL="609600" indent="-609600"/>
            <a:r>
              <a:rPr lang="tr-TR" smtClean="0"/>
              <a:t>Toptan alış irsaliyesi</a:t>
            </a:r>
          </a:p>
          <a:p>
            <a:pPr marL="609600" indent="-609600"/>
            <a:r>
              <a:rPr lang="tr-TR" smtClean="0"/>
              <a:t>Konsinye alış irsaliyesi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İrsaliye listelerini görüntüleyebilmek için hangi komut satırı izlenmelidir?</a:t>
            </a:r>
          </a:p>
          <a:p>
            <a:pPr marL="609600" indent="-609600"/>
            <a:r>
              <a:rPr lang="tr-TR" smtClean="0"/>
              <a:t>Stok\Listeler\Evrak listeleri\İrsaliye listeleri</a:t>
            </a:r>
          </a:p>
          <a:p>
            <a:pPr marL="609600" indent="-609600"/>
            <a:r>
              <a:rPr lang="tr-TR" smtClean="0"/>
              <a:t>Servis\Listeler\İrsaliye listeleri</a:t>
            </a:r>
          </a:p>
          <a:p>
            <a:pPr marL="609600" indent="-609600"/>
            <a:r>
              <a:rPr lang="tr-TR" smtClean="0"/>
              <a:t>Stok\Raporlar\İrsaliye listeleri</a:t>
            </a:r>
          </a:p>
          <a:p>
            <a:pPr marL="609600" indent="-609600"/>
            <a:r>
              <a:rPr lang="tr-TR" smtClean="0"/>
              <a:t>İrsaliye\İrsaliye listeleri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Faturalara hangi komut satırı izlenerek ulaşılır?</a:t>
            </a:r>
          </a:p>
          <a:p>
            <a:pPr marL="609600" indent="-609600"/>
            <a:r>
              <a:rPr lang="tr-TR" smtClean="0"/>
              <a:t>Finans\Kartlar\Fatura</a:t>
            </a:r>
          </a:p>
          <a:p>
            <a:pPr marL="609600" indent="-609600"/>
            <a:r>
              <a:rPr lang="tr-TR" smtClean="0"/>
              <a:t>Stok\Evraklar\Fatura</a:t>
            </a:r>
          </a:p>
          <a:p>
            <a:pPr marL="609600" indent="-609600"/>
            <a:r>
              <a:rPr lang="tr-TR" smtClean="0"/>
              <a:t>Stok\Kartlar\Fatura</a:t>
            </a:r>
          </a:p>
          <a:p>
            <a:pPr marL="609600" indent="-609600"/>
            <a:r>
              <a:rPr lang="tr-TR" smtClean="0"/>
              <a:t>Finans\Evraklar\Fatura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Daha önceden düzenlenmiş bir irsaliyenin faturalaştırılabilmesi için hangi kısayol tuşu kullanılmalıdır?</a:t>
            </a:r>
          </a:p>
          <a:p>
            <a:pPr marL="609600" indent="-609600"/>
            <a:r>
              <a:rPr lang="tr-TR" smtClean="0"/>
              <a:t>F5</a:t>
            </a:r>
          </a:p>
          <a:p>
            <a:pPr marL="609600" indent="-609600"/>
            <a:r>
              <a:rPr lang="tr-TR" smtClean="0"/>
              <a:t>F3</a:t>
            </a:r>
          </a:p>
          <a:p>
            <a:pPr marL="609600" indent="-609600"/>
            <a:r>
              <a:rPr lang="tr-TR" smtClean="0"/>
              <a:t>ALT+T</a:t>
            </a:r>
          </a:p>
          <a:p>
            <a:pPr marL="609600" indent="-609600"/>
            <a:r>
              <a:rPr lang="tr-TR" smtClean="0"/>
              <a:t>CTRL+T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Düzenlenen faturayı yazıcıya dökmek için hangi kısayol tuşu kullanılır?</a:t>
            </a:r>
          </a:p>
          <a:p>
            <a:pPr marL="609600" indent="-609600"/>
            <a:r>
              <a:rPr lang="tr-TR" smtClean="0"/>
              <a:t>ALT+S</a:t>
            </a:r>
          </a:p>
          <a:p>
            <a:pPr marL="609600" indent="-609600"/>
            <a:r>
              <a:rPr lang="tr-TR" smtClean="0"/>
              <a:t>ALT+B</a:t>
            </a:r>
          </a:p>
          <a:p>
            <a:pPr marL="609600" indent="-609600"/>
            <a:r>
              <a:rPr lang="tr-TR" smtClean="0"/>
              <a:t>ALT+T</a:t>
            </a:r>
          </a:p>
          <a:p>
            <a:pPr marL="609600" indent="-609600"/>
            <a:r>
              <a:rPr lang="tr-TR" smtClean="0"/>
              <a:t>ALT+K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İşletme bir otomobil alırsa hangi faturayı düzenler ve faturanın cinsi alanında hangisini seçer?</a:t>
            </a:r>
          </a:p>
          <a:p>
            <a:pPr marL="609600" indent="-609600"/>
            <a:r>
              <a:rPr lang="tr-TR" smtClean="0"/>
              <a:t>Satış faturası - Taşıtlar</a:t>
            </a:r>
          </a:p>
          <a:p>
            <a:pPr marL="609600" indent="-609600"/>
            <a:r>
              <a:rPr lang="tr-TR" smtClean="0"/>
              <a:t>Alış faturası - Taşıtlar</a:t>
            </a:r>
          </a:p>
          <a:p>
            <a:pPr marL="609600" indent="-609600"/>
            <a:r>
              <a:rPr lang="tr-TR" smtClean="0"/>
              <a:t>Alış faturası - Demirbaş</a:t>
            </a:r>
          </a:p>
          <a:p>
            <a:pPr marL="609600" indent="-609600"/>
            <a:r>
              <a:rPr lang="tr-TR" smtClean="0"/>
              <a:t>Alış faturası – Sabit varlık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35038" y="404813"/>
            <a:ext cx="8208962" cy="53292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u="sng" smtClean="0"/>
              <a:t> </a:t>
            </a:r>
            <a:r>
              <a:rPr lang="tr-TR" sz="4400" b="1" u="sng" smtClean="0">
                <a:solidFill>
                  <a:srgbClr val="FF0000"/>
                </a:solidFill>
              </a:rPr>
              <a:t>2-CARİ MODÜLÜ</a:t>
            </a: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mtClean="0"/>
              <a:t>      </a:t>
            </a:r>
          </a:p>
          <a:p>
            <a:pPr marL="609600" indent="-609600">
              <a:buFontTx/>
              <a:buNone/>
            </a:pPr>
            <a:r>
              <a:rPr lang="tr-TR" sz="2400" b="1" smtClean="0">
                <a:latin typeface="Arial" charset="0"/>
              </a:rPr>
              <a:t>Hem </a:t>
            </a:r>
            <a:r>
              <a:rPr lang="tr-TR" sz="2400" b="1" smtClean="0">
                <a:solidFill>
                  <a:srgbClr val="FF0000"/>
                </a:solidFill>
                <a:latin typeface="Arial" charset="0"/>
              </a:rPr>
              <a:t>alıcıların</a:t>
            </a:r>
            <a:r>
              <a:rPr lang="tr-TR" sz="2400" b="1" smtClean="0">
                <a:latin typeface="Arial" charset="0"/>
              </a:rPr>
              <a:t> ( Müşterilerin) ve hem de </a:t>
            </a:r>
            <a:r>
              <a:rPr lang="tr-TR" sz="2400" b="1" smtClean="0">
                <a:solidFill>
                  <a:srgbClr val="FF0000"/>
                </a:solidFill>
                <a:latin typeface="Arial" charset="0"/>
              </a:rPr>
              <a:t>satıcıların </a:t>
            </a:r>
          </a:p>
          <a:p>
            <a:pPr marL="609600" indent="-609600">
              <a:buFontTx/>
              <a:buNone/>
            </a:pPr>
            <a:r>
              <a:rPr lang="tr-TR" sz="2400" b="1" smtClean="0">
                <a:latin typeface="Arial" charset="0"/>
              </a:rPr>
              <a:t>hesaplarını izlemeye yarar. Bilgisayarda cari kayıtların </a:t>
            </a:r>
          </a:p>
          <a:p>
            <a:pPr marL="609600" indent="-609600">
              <a:buFontTx/>
              <a:buNone/>
            </a:pPr>
            <a:r>
              <a:rPr lang="tr-TR" sz="2400" b="1" smtClean="0">
                <a:latin typeface="Arial" charset="0"/>
              </a:rPr>
              <a:t>yapılması ve izlenmesine yarayan bir modüldür</a:t>
            </a:r>
          </a:p>
          <a:p>
            <a:pPr marL="609600" indent="-609600">
              <a:buFontTx/>
              <a:buNone/>
            </a:pPr>
            <a:endParaRPr lang="tr-TR" sz="2400" b="1" smtClean="0">
              <a:latin typeface="Arial" charset="0"/>
            </a:endParaRPr>
          </a:p>
          <a:p>
            <a:pPr marL="609600" indent="-609600"/>
            <a:r>
              <a:rPr lang="tr-TR" sz="2400" b="1" smtClean="0">
                <a:latin typeface="Arial" charset="0"/>
              </a:rPr>
              <a:t>Kimlerden ne kadar alacağımız var?</a:t>
            </a:r>
          </a:p>
          <a:p>
            <a:pPr marL="609600" indent="-609600"/>
            <a:r>
              <a:rPr lang="tr-TR" sz="2400" b="1" smtClean="0">
                <a:latin typeface="Arial" charset="0"/>
              </a:rPr>
              <a:t>Kimlere ne kadar borcumuz var? Soruların cevapları için  cari modülünden  yararlanılır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Fatura listelerini görüntüleyebilmek için hangi komut satırı izlenmelidir?</a:t>
            </a:r>
          </a:p>
          <a:p>
            <a:pPr marL="609600" indent="-609600"/>
            <a:r>
              <a:rPr lang="tr-TR" smtClean="0"/>
              <a:t>Stok\Listeler\Evrak listeleri\Faturalar</a:t>
            </a:r>
          </a:p>
          <a:p>
            <a:pPr marL="609600" indent="-609600"/>
            <a:r>
              <a:rPr lang="tr-TR" smtClean="0"/>
              <a:t>Servis\Listeler\Faturalar</a:t>
            </a:r>
          </a:p>
          <a:p>
            <a:pPr marL="609600" indent="-609600"/>
            <a:r>
              <a:rPr lang="tr-TR" smtClean="0"/>
              <a:t>Stok\Raporlar\Faturalar</a:t>
            </a:r>
          </a:p>
          <a:p>
            <a:pPr marL="609600" indent="-609600"/>
            <a:r>
              <a:rPr lang="tr-TR" smtClean="0"/>
              <a:t>Fatura\ Fatura listeleri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NEBİM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Nebim Winner’da yeni bir şirket oluşturmak için hangi menüye girilmelidir?</a:t>
            </a:r>
            <a:endParaRPr lang="tr-TR" b="1" smtClean="0"/>
          </a:p>
          <a:p>
            <a:pPr marL="609600" indent="-609600"/>
            <a:r>
              <a:rPr lang="tr-TR" b="1" smtClean="0"/>
              <a:t>A</a:t>
            </a:r>
            <a:r>
              <a:rPr lang="tr-TR" smtClean="0"/>
              <a:t>)  Winner						</a:t>
            </a:r>
            <a:r>
              <a:rPr lang="tr-TR" b="1" smtClean="0"/>
              <a:t>C</a:t>
            </a:r>
            <a:r>
              <a:rPr lang="tr-TR" smtClean="0"/>
              <a:t>) Weritabanı Yönetimi</a:t>
            </a:r>
            <a:endParaRPr lang="tr-TR" b="1" smtClean="0"/>
          </a:p>
          <a:p>
            <a:pPr marL="609600" indent="-609600"/>
            <a:r>
              <a:rPr lang="tr-TR" b="1" smtClean="0"/>
              <a:t>B</a:t>
            </a:r>
            <a:r>
              <a:rPr lang="tr-TR" smtClean="0"/>
              <a:t>) Nebim Runtime				</a:t>
            </a:r>
            <a:r>
              <a:rPr lang="tr-TR" b="1" smtClean="0"/>
              <a:t>D</a:t>
            </a:r>
            <a:r>
              <a:rPr lang="tr-TR" smtClean="0"/>
              <a:t>) NebimRegedit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Stoklarda kullanılacak birimler hangi menüde tanımlanır?</a:t>
            </a:r>
            <a:endParaRPr lang="tr-TR" b="1" smtClean="0"/>
          </a:p>
          <a:p>
            <a:pPr marL="609600" indent="-609600"/>
            <a:r>
              <a:rPr lang="tr-TR" b="1" smtClean="0"/>
              <a:t>A</a:t>
            </a:r>
            <a:r>
              <a:rPr lang="tr-TR" smtClean="0"/>
              <a:t>) Stok Yönetimi-Stok-Hareketler			</a:t>
            </a:r>
            <a:r>
              <a:rPr lang="tr-TR" b="1" smtClean="0"/>
              <a:t>C</a:t>
            </a:r>
            <a:r>
              <a:rPr lang="tr-TR" smtClean="0"/>
              <a:t>) Muhasebe-Cari Hesap- Ayarlar</a:t>
            </a:r>
            <a:endParaRPr lang="tr-TR" b="1" smtClean="0"/>
          </a:p>
          <a:p>
            <a:pPr marL="609600" indent="-609600"/>
            <a:r>
              <a:rPr lang="tr-TR" b="1" smtClean="0"/>
              <a:t>B</a:t>
            </a:r>
            <a:r>
              <a:rPr lang="tr-TR" smtClean="0"/>
              <a:t>) Stok Yönetimi- Stok - Stok kartları			</a:t>
            </a:r>
            <a:r>
              <a:rPr lang="tr-TR" b="1" smtClean="0"/>
              <a:t>D</a:t>
            </a:r>
            <a:r>
              <a:rPr lang="tr-TR" smtClean="0"/>
              <a:t>) Stok Yönetimi-Stok -Ayarlar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Stoklarda kullanılacak kdv oranları hangi menüde hazırlanır? </a:t>
            </a:r>
            <a:endParaRPr lang="tr-TR" b="1" smtClean="0"/>
          </a:p>
          <a:p>
            <a:pPr marL="609600" indent="-609600"/>
            <a:r>
              <a:rPr lang="tr-TR" b="1" smtClean="0"/>
              <a:t>A</a:t>
            </a:r>
            <a:r>
              <a:rPr lang="tr-TR" smtClean="0"/>
              <a:t>) Stok Yönetimi-Stok-Raporlar			</a:t>
            </a:r>
            <a:r>
              <a:rPr lang="tr-TR" b="1" smtClean="0"/>
              <a:t>C</a:t>
            </a:r>
            <a:r>
              <a:rPr lang="tr-TR" smtClean="0"/>
              <a:t>) Muhasebe-Cari Hesap- Ayarlar</a:t>
            </a:r>
            <a:endParaRPr lang="tr-TR" b="1" smtClean="0"/>
          </a:p>
          <a:p>
            <a:pPr marL="609600" indent="-609600"/>
            <a:r>
              <a:rPr lang="tr-TR" b="1" smtClean="0"/>
              <a:t>B</a:t>
            </a:r>
            <a:r>
              <a:rPr lang="tr-TR" smtClean="0"/>
              <a:t>) Stok Yönetimi-Stok – Ayarlar			</a:t>
            </a:r>
            <a:r>
              <a:rPr lang="tr-TR" b="1" smtClean="0"/>
              <a:t>D</a:t>
            </a:r>
            <a:r>
              <a:rPr lang="tr-TR" smtClean="0"/>
              <a:t>) Stok Yönetimi-Stok -Sayım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72739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Raporları başlatmak için hangi simgeye basılır? </a:t>
            </a:r>
          </a:p>
        </p:txBody>
      </p:sp>
      <p:pic>
        <p:nvPicPr>
          <p:cNvPr id="372740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3716338"/>
            <a:ext cx="371475" cy="381000"/>
          </a:xfrm>
          <a:noFill/>
        </p:spPr>
      </p:pic>
      <p:pic>
        <p:nvPicPr>
          <p:cNvPr id="372741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258888" y="3644900"/>
            <a:ext cx="371475" cy="352425"/>
          </a:xfrm>
          <a:noFill/>
        </p:spPr>
      </p:pic>
      <p:pic>
        <p:nvPicPr>
          <p:cNvPr id="372742" name="Picture 9"/>
          <p:cNvPicPr>
            <a:picLocks noChangeAspect="1" noChangeArrowheads="1"/>
          </p:cNvPicPr>
          <p:nvPr/>
        </p:nvPicPr>
        <p:blipFill>
          <a:blip r:embed="rId4"/>
          <a:srcRect l="45915" t="6927" r="50639" b="88274"/>
          <a:stretch>
            <a:fillRect/>
          </a:stretch>
        </p:blipFill>
        <p:spPr bwMode="auto">
          <a:xfrm>
            <a:off x="3348038" y="3716338"/>
            <a:ext cx="342900" cy="342900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</p:spPr>
      </p:pic>
      <p:pic>
        <p:nvPicPr>
          <p:cNvPr id="372743" name="Picture 10" descr="adsız"/>
          <p:cNvPicPr>
            <a:picLocks noChangeAspect="1" noChangeArrowheads="1"/>
          </p:cNvPicPr>
          <p:nvPr/>
        </p:nvPicPr>
        <p:blipFill>
          <a:blip r:embed="rId5"/>
          <a:srcRect l="34467" t="40564" r="58168" b="57109"/>
          <a:stretch>
            <a:fillRect/>
          </a:stretch>
        </p:blipFill>
        <p:spPr bwMode="auto">
          <a:xfrm>
            <a:off x="4859338" y="3789363"/>
            <a:ext cx="685800" cy="27463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Yeni bir stok kartı açabilmek için hangi menüye girilmelidir?</a:t>
            </a:r>
            <a:endParaRPr lang="tr-TR" b="1" smtClean="0"/>
          </a:p>
          <a:p>
            <a:pPr marL="609600" indent="-609600"/>
            <a:r>
              <a:rPr lang="tr-TR" b="1" smtClean="0"/>
              <a:t>	A</a:t>
            </a:r>
            <a:r>
              <a:rPr lang="tr-TR" smtClean="0"/>
              <a:t>) Stok-Ayarlar 				</a:t>
            </a:r>
            <a:r>
              <a:rPr lang="tr-TR" b="1" smtClean="0"/>
              <a:t>C</a:t>
            </a:r>
            <a:r>
              <a:rPr lang="tr-TR" smtClean="0"/>
              <a:t>) Stok-ayarlar-stok kartı aç,değiştir, sil</a:t>
            </a:r>
            <a:endParaRPr lang="tr-TR" b="1" smtClean="0"/>
          </a:p>
          <a:p>
            <a:pPr marL="609600" indent="-609600"/>
            <a:r>
              <a:rPr lang="tr-TR" b="1" smtClean="0"/>
              <a:t>	B</a:t>
            </a:r>
            <a:r>
              <a:rPr lang="tr-TR" smtClean="0"/>
              <a:t>) Cari hesap-ayarlar 			</a:t>
            </a:r>
            <a:r>
              <a:rPr lang="tr-TR" b="1" smtClean="0"/>
              <a:t>D</a:t>
            </a:r>
            <a:r>
              <a:rPr lang="tr-TR" smtClean="0"/>
              <a:t>) Stok kartları-Stok kartı aç,değiştir, sil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İşletmenin mal aldığı firmalar hangi menüde tanımlanır?</a:t>
            </a:r>
            <a:endParaRPr lang="tr-TR" b="1" smtClean="0"/>
          </a:p>
          <a:p>
            <a:pPr marL="609600" indent="-609600"/>
            <a:r>
              <a:rPr lang="tr-TR" b="1" smtClean="0"/>
              <a:t>	A</a:t>
            </a:r>
            <a:r>
              <a:rPr lang="tr-TR" smtClean="0"/>
              <a:t>) Cari Hesap-Ayarlar		</a:t>
            </a:r>
            <a:r>
              <a:rPr lang="tr-TR" b="1" smtClean="0"/>
              <a:t>C</a:t>
            </a:r>
            <a:r>
              <a:rPr lang="tr-TR" smtClean="0"/>
              <a:t>) Muhasebe-Cari Hesap-Cari hesap kartları</a:t>
            </a:r>
            <a:endParaRPr lang="tr-TR" b="1" smtClean="0"/>
          </a:p>
          <a:p>
            <a:pPr marL="609600" indent="-609600"/>
            <a:r>
              <a:rPr lang="tr-TR" b="1" smtClean="0"/>
              <a:t>	B</a:t>
            </a:r>
            <a:r>
              <a:rPr lang="tr-TR" smtClean="0"/>
              <a:t>) Cari hesap-Raporlar		</a:t>
            </a:r>
            <a:r>
              <a:rPr lang="tr-TR" b="1" smtClean="0"/>
              <a:t>D</a:t>
            </a:r>
            <a:r>
              <a:rPr lang="tr-TR" smtClean="0"/>
              <a:t>) Stok- Cari Hesap-Cari hesap kartları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mtClean="0"/>
              <a:t>Alınan mallar hangi menüden girilir?</a:t>
            </a:r>
            <a:endParaRPr lang="tr-TR" b="1" smtClean="0"/>
          </a:p>
          <a:p>
            <a:pPr marL="609600" indent="-609600"/>
            <a:r>
              <a:rPr lang="tr-TR" b="1" smtClean="0"/>
              <a:t>	A</a:t>
            </a:r>
            <a:r>
              <a:rPr lang="tr-TR" smtClean="0"/>
              <a:t>) Stok yönetimi-Fatura-Satış				</a:t>
            </a:r>
            <a:r>
              <a:rPr lang="tr-TR" b="1" smtClean="0"/>
              <a:t>C</a:t>
            </a:r>
            <a:r>
              <a:rPr lang="tr-TR" smtClean="0"/>
              <a:t>) Muhasebe-Fatura-Alış</a:t>
            </a:r>
            <a:endParaRPr lang="tr-TR" b="1" smtClean="0"/>
          </a:p>
          <a:p>
            <a:pPr marL="609600" indent="-609600"/>
            <a:r>
              <a:rPr lang="tr-TR" b="1" smtClean="0"/>
              <a:t>	B</a:t>
            </a:r>
            <a:r>
              <a:rPr lang="tr-TR" smtClean="0"/>
              <a:t>) Stok Yönetimi-Fatura-Alış				</a:t>
            </a:r>
            <a:r>
              <a:rPr lang="tr-TR" b="1" smtClean="0"/>
              <a:t>D</a:t>
            </a:r>
            <a:r>
              <a:rPr lang="tr-TR" smtClean="0"/>
              <a:t>) Cari hesap-fatur-Alış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mtClean="0"/>
              <a:t>Daha önceden kayıt edilmiş bir stok kartı üzerinde işlem yapmak için hangi menüye gidilir?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	A</a:t>
            </a:r>
            <a:r>
              <a:rPr lang="tr-TR" smtClean="0"/>
              <a:t>) Stok-Stok kartı-Eski kart	</a:t>
            </a:r>
            <a:r>
              <a:rPr lang="tr-TR" b="1" smtClean="0"/>
              <a:t>C</a:t>
            </a:r>
            <a:r>
              <a:rPr lang="tr-TR" smtClean="0"/>
              <a:t>) Stok-Stok kartları-Stok kartı aç,değiştir, sil</a:t>
            </a:r>
            <a:endParaRPr lang="tr-TR" b="1" smtClean="0"/>
          </a:p>
          <a:p>
            <a:pPr marL="609600" indent="-609600">
              <a:lnSpc>
                <a:spcPct val="90000"/>
              </a:lnSpc>
            </a:pPr>
            <a:r>
              <a:rPr lang="tr-TR" b="1" smtClean="0"/>
              <a:t>	B</a:t>
            </a:r>
            <a:r>
              <a:rPr lang="tr-TR" smtClean="0"/>
              <a:t>) Cari –Stok kartı-Eski kart	</a:t>
            </a:r>
            <a:r>
              <a:rPr lang="tr-TR" b="1" smtClean="0"/>
              <a:t>D</a:t>
            </a:r>
            <a:r>
              <a:rPr lang="tr-TR" smtClean="0"/>
              <a:t>) Stok-Stok kartları-Stok kartı gözlem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7772400" cy="568801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4800" b="1" u="sng" smtClean="0">
                <a:solidFill>
                  <a:srgbClr val="FF0000"/>
                </a:solidFill>
              </a:rPr>
              <a:t>3-BANKA  MODÜLLÜ</a:t>
            </a:r>
            <a:endParaRPr lang="tr-TR" sz="480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tr-TR" sz="1800" smtClean="0"/>
          </a:p>
          <a:p>
            <a:pPr marL="609600" indent="-609600">
              <a:buFontTx/>
              <a:buNone/>
            </a:pPr>
            <a:r>
              <a:rPr lang="tr-TR" sz="2800" b="1" smtClean="0">
                <a:latin typeface="Arial" charset="0"/>
              </a:rPr>
              <a:t>Bankada açılan </a:t>
            </a:r>
            <a:r>
              <a:rPr lang="tr-TR" sz="2800" b="1" smtClean="0">
                <a:solidFill>
                  <a:srgbClr val="FF0000"/>
                </a:solidFill>
                <a:latin typeface="Arial" charset="0"/>
              </a:rPr>
              <a:t>mevduat hesapları</a:t>
            </a:r>
            <a:r>
              <a:rPr lang="tr-TR" sz="2800" b="1" smtClean="0">
                <a:latin typeface="Arial" charset="0"/>
              </a:rPr>
              <a:t> ve </a:t>
            </a:r>
            <a:r>
              <a:rPr lang="tr-TR" sz="2800" b="1" smtClean="0">
                <a:solidFill>
                  <a:srgbClr val="FF0000"/>
                </a:solidFill>
                <a:latin typeface="Arial" charset="0"/>
              </a:rPr>
              <a:t>kredi </a:t>
            </a: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  <a:latin typeface="Arial" charset="0"/>
              </a:rPr>
              <a:t>hesapların</a:t>
            </a:r>
            <a:r>
              <a:rPr lang="tr-TR" sz="2800" b="1" smtClean="0">
                <a:latin typeface="Arial" charset="0"/>
              </a:rPr>
              <a:t> takip edilmesi için kullanılan </a:t>
            </a:r>
          </a:p>
          <a:p>
            <a:pPr marL="609600" indent="-609600">
              <a:buFontTx/>
              <a:buNone/>
            </a:pPr>
            <a:r>
              <a:rPr lang="tr-TR" sz="2800" b="1" smtClean="0">
                <a:latin typeface="Arial" charset="0"/>
              </a:rPr>
              <a:t>Modüldür.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tr-TR" sz="2800" smtClean="0"/>
              <a:t>Bir firmadan alınan birden fazla irsaliye için bir fatura düzenlemek için hangi menü seçilmelidir?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	A</a:t>
            </a:r>
            <a:r>
              <a:rPr lang="tr-TR" sz="2800" smtClean="0"/>
              <a:t>) Fatura-Satış-Satış irsaliyesi faturala (çok irsaliye)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	B</a:t>
            </a:r>
            <a:r>
              <a:rPr lang="tr-TR" sz="2800" smtClean="0"/>
              <a:t>) Fatura-Alış-Alış irsaliyesi faturala (çok irsaliye)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	C</a:t>
            </a:r>
            <a:r>
              <a:rPr lang="tr-TR" sz="2800" smtClean="0"/>
              <a:t>) Fatura-Satış-Satış irsaliyesi faturala (çok irsaliye)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	D</a:t>
            </a:r>
            <a:r>
              <a:rPr lang="tr-TR" sz="2800" smtClean="0"/>
              <a:t>) Fatura-Satış-Satış irsaliyesi faturala (tek irsaliye)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.  Kayıtlı stokların son durumları ile ilgili raporlar hangi menüden alınır?</a:t>
            </a:r>
          </a:p>
          <a:p>
            <a:r>
              <a:rPr lang="tr-TR" smtClean="0"/>
              <a:t>	</a:t>
            </a:r>
            <a:r>
              <a:rPr lang="tr-TR" b="1" smtClean="0"/>
              <a:t>A)</a:t>
            </a:r>
            <a:r>
              <a:rPr lang="tr-TR" smtClean="0"/>
              <a:t> Stok-Raporlar-Stok durumu				</a:t>
            </a:r>
            <a:r>
              <a:rPr lang="tr-TR" b="1" smtClean="0"/>
              <a:t>C</a:t>
            </a:r>
            <a:r>
              <a:rPr lang="tr-TR" smtClean="0"/>
              <a:t>) Cari-Raporlar-Stok durumu</a:t>
            </a:r>
          </a:p>
          <a:p>
            <a:r>
              <a:rPr lang="tr-TR" smtClean="0"/>
              <a:t>	</a:t>
            </a:r>
            <a:r>
              <a:rPr lang="tr-TR" b="1" smtClean="0"/>
              <a:t>B</a:t>
            </a:r>
            <a:r>
              <a:rPr lang="tr-TR" smtClean="0"/>
              <a:t>) Stok-Maliyetlendirme-Stok durumu		</a:t>
            </a:r>
            <a:r>
              <a:rPr lang="tr-TR" b="1" smtClean="0"/>
              <a:t>D</a:t>
            </a:r>
            <a:r>
              <a:rPr lang="tr-TR" smtClean="0"/>
              <a:t>) Stok-Ekstre-Stok durumu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.  Kayıtlı stokların son durumları ile ilgili raporlar hangi menüden alınır?</a:t>
            </a:r>
          </a:p>
          <a:p>
            <a:r>
              <a:rPr lang="tr-TR" smtClean="0"/>
              <a:t>	</a:t>
            </a:r>
            <a:r>
              <a:rPr lang="tr-TR" b="1" smtClean="0"/>
              <a:t>A)</a:t>
            </a:r>
            <a:r>
              <a:rPr lang="tr-TR" smtClean="0"/>
              <a:t> Stok-Raporlar-Stok durumu				</a:t>
            </a:r>
            <a:r>
              <a:rPr lang="tr-TR" b="1" smtClean="0"/>
              <a:t>C</a:t>
            </a:r>
            <a:r>
              <a:rPr lang="tr-TR" smtClean="0"/>
              <a:t>) Cari-Raporlar-Stok durumu</a:t>
            </a:r>
          </a:p>
          <a:p>
            <a:r>
              <a:rPr lang="tr-TR" smtClean="0"/>
              <a:t>	</a:t>
            </a:r>
            <a:r>
              <a:rPr lang="tr-TR" b="1" smtClean="0"/>
              <a:t>B</a:t>
            </a:r>
            <a:r>
              <a:rPr lang="tr-TR" smtClean="0"/>
              <a:t>) Stok-Maliyetlendirme-Stok durumu		</a:t>
            </a:r>
            <a:r>
              <a:rPr lang="tr-TR" b="1" smtClean="0"/>
              <a:t>D</a:t>
            </a:r>
            <a:r>
              <a:rPr lang="tr-TR" smtClean="0"/>
              <a:t>) Stok-Ekstre-Stok durumu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mtClean="0"/>
              <a:t>Firmanın yaptığı satışları kullanıcının filtrelemelerde verdiği sınırlamalar ve seçenekler doğrultusunda listeleyen rapor hangisidir?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	</a:t>
            </a:r>
            <a:r>
              <a:rPr lang="tr-TR" b="1" smtClean="0"/>
              <a:t>A</a:t>
            </a:r>
            <a:r>
              <a:rPr lang="tr-TR" smtClean="0"/>
              <a:t>) Stok-ekstre-Stok durumu				</a:t>
            </a:r>
            <a:r>
              <a:rPr lang="tr-TR" b="1" smtClean="0"/>
              <a:t>C</a:t>
            </a:r>
            <a:r>
              <a:rPr lang="tr-TR" smtClean="0"/>
              <a:t>) Alış/satış Rap.- Satışlar</a:t>
            </a:r>
          </a:p>
          <a:p>
            <a:pPr marL="609600" indent="-609600">
              <a:lnSpc>
                <a:spcPct val="90000"/>
              </a:lnSpc>
            </a:pPr>
            <a:r>
              <a:rPr lang="tr-TR" smtClean="0"/>
              <a:t>	</a:t>
            </a:r>
            <a:r>
              <a:rPr lang="tr-TR" b="1" smtClean="0"/>
              <a:t>B</a:t>
            </a:r>
            <a:r>
              <a:rPr lang="tr-TR" smtClean="0"/>
              <a:t>) Stok-Raporlar-Satışlar					</a:t>
            </a:r>
            <a:r>
              <a:rPr lang="tr-TR" b="1" smtClean="0"/>
              <a:t>D</a:t>
            </a:r>
            <a:r>
              <a:rPr lang="tr-TR" smtClean="0"/>
              <a:t>) Stok-Raporlar-Stok durumu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Belirtilen filtreleme aralıklarında satılan stokların satış miktarlarını en çok satılandan en az satılana doğru sıralı listesi hangi menüden alınır?</a:t>
            </a:r>
          </a:p>
          <a:p>
            <a:pPr marL="609600" indent="-609600"/>
            <a:r>
              <a:rPr lang="tr-TR" sz="2800" smtClean="0"/>
              <a:t>	</a:t>
            </a:r>
            <a:r>
              <a:rPr lang="tr-TR" sz="2800" b="1" smtClean="0"/>
              <a:t>A</a:t>
            </a:r>
            <a:r>
              <a:rPr lang="tr-TR" sz="2800" smtClean="0"/>
              <a:t>) Stok-ekstre-Stok durumu		</a:t>
            </a:r>
            <a:r>
              <a:rPr lang="tr-TR" sz="2800" b="1" smtClean="0"/>
              <a:t>C</a:t>
            </a:r>
            <a:r>
              <a:rPr lang="tr-TR" sz="2800" smtClean="0"/>
              <a:t>) Stok-Alış/satış Rap.- Satışlar</a:t>
            </a:r>
            <a:endParaRPr lang="tr-TR" sz="2800" b="1" smtClean="0"/>
          </a:p>
          <a:p>
            <a:pPr marL="609600" indent="-609600"/>
            <a:r>
              <a:rPr lang="tr-TR" sz="2800" b="1" smtClean="0"/>
              <a:t>	</a:t>
            </a:r>
            <a:r>
              <a:rPr lang="tr-TR" sz="2800" smtClean="0"/>
              <a:t>B</a:t>
            </a:r>
            <a:r>
              <a:rPr lang="tr-TR" sz="2800" b="1" smtClean="0"/>
              <a:t>) Stok-Raporlar-Satışlar			</a:t>
            </a:r>
            <a:r>
              <a:rPr lang="tr-TR" sz="2800" smtClean="0"/>
              <a:t>D</a:t>
            </a:r>
            <a:r>
              <a:rPr lang="tr-TR" sz="2800" b="1" smtClean="0"/>
              <a:t>) Stok-Alış/satış Rap.- Ençok/enaz satanlar</a:t>
            </a:r>
            <a:r>
              <a:rPr lang="tr-TR" sz="2800" smtClean="0"/>
              <a:t>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İstenilen firma ya da firmalar bazında filtrelemelerde belirlenen sınırlamalar ve detay seçenekleri doğrultusunda alış, satış ve iadelerin listesini veren rapor hangisidir?</a:t>
            </a:r>
          </a:p>
          <a:p>
            <a:pPr marL="609600" indent="-609600"/>
            <a:r>
              <a:rPr lang="tr-TR" sz="2800" smtClean="0"/>
              <a:t>	</a:t>
            </a:r>
            <a:r>
              <a:rPr lang="tr-TR" sz="2800" b="1" smtClean="0"/>
              <a:t>A</a:t>
            </a:r>
            <a:r>
              <a:rPr lang="tr-TR" sz="2800" smtClean="0"/>
              <a:t>) Stok-Alış/satış Rap.- Firma Bazında Alış ve Satış  	</a:t>
            </a:r>
            <a:r>
              <a:rPr lang="tr-TR" sz="2800" b="1" smtClean="0"/>
              <a:t>C</a:t>
            </a:r>
            <a:r>
              <a:rPr lang="tr-TR" sz="2800" smtClean="0"/>
              <a:t>) Stok-Raporlar-Satışlar </a:t>
            </a:r>
          </a:p>
          <a:p>
            <a:pPr marL="609600" indent="-609600"/>
            <a:r>
              <a:rPr lang="tr-TR" sz="2800" smtClean="0"/>
              <a:t>	</a:t>
            </a:r>
            <a:r>
              <a:rPr lang="tr-TR" sz="2800" b="1" smtClean="0"/>
              <a:t>B</a:t>
            </a:r>
            <a:r>
              <a:rPr lang="tr-TR" sz="2800" smtClean="0"/>
              <a:t>) Stok-ekstre-Stok durumu					</a:t>
            </a:r>
            <a:r>
              <a:rPr lang="tr-TR" sz="2800" b="1" smtClean="0"/>
              <a:t>D</a:t>
            </a:r>
            <a:r>
              <a:rPr lang="tr-TR" sz="2800" smtClean="0"/>
              <a:t>) Alış/satış Rap.- Satışlar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7772400" cy="4114800"/>
          </a:xfrm>
        </p:spPr>
        <p:txBody>
          <a:bodyPr/>
          <a:lstStyle/>
          <a:p>
            <a:pPr marL="609600" indent="-609600"/>
            <a:r>
              <a:rPr lang="tr-TR" smtClean="0"/>
              <a:t>Sayım yapıldığı tarihte elde bulunan mevcut malların girildiği menü hangisidir?</a:t>
            </a:r>
          </a:p>
          <a:p>
            <a:pPr marL="609600" indent="-609600"/>
            <a:r>
              <a:rPr lang="tr-TR" smtClean="0"/>
              <a:t>	</a:t>
            </a:r>
            <a:r>
              <a:rPr lang="tr-TR" b="1" smtClean="0"/>
              <a:t>A</a:t>
            </a:r>
            <a:r>
              <a:rPr lang="tr-TR" smtClean="0"/>
              <a:t>) Stok-Sayım-Satışlar			       </a:t>
            </a:r>
            <a:r>
              <a:rPr lang="tr-TR" b="1" smtClean="0"/>
              <a:t>C</a:t>
            </a:r>
            <a:r>
              <a:rPr lang="tr-TR" smtClean="0"/>
              <a:t>) Stok-Alış/satış Rap.-Fiili sayım gir, değ.  </a:t>
            </a:r>
          </a:p>
          <a:p>
            <a:pPr marL="609600" indent="-609600"/>
            <a:r>
              <a:rPr lang="tr-TR" smtClean="0"/>
              <a:t>	</a:t>
            </a:r>
            <a:r>
              <a:rPr lang="tr-TR" b="1" smtClean="0"/>
              <a:t>B</a:t>
            </a:r>
            <a:r>
              <a:rPr lang="tr-TR" smtClean="0"/>
              <a:t>) Stok-Sayım-Fiili Env.sayım gir,değ.   </a:t>
            </a:r>
            <a:r>
              <a:rPr lang="tr-TR" b="1" smtClean="0"/>
              <a:t>D</a:t>
            </a:r>
            <a:r>
              <a:rPr lang="tr-TR" smtClean="0"/>
              <a:t>) Stok-Envanter-Fiili Env.sayım gir, değ.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981075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z="2800" smtClean="0"/>
              <a:t>Nebim Winner’da yeni bir şirket açmak için hangi menüye girilmelidir?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A</a:t>
            </a:r>
            <a:r>
              <a:rPr lang="tr-TR" sz="2800" smtClean="0"/>
              <a:t>) Stok – Stok Kartı – Yeni Kart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B</a:t>
            </a:r>
            <a:r>
              <a:rPr lang="tr-TR" sz="2800" smtClean="0"/>
              <a:t>) Sistem Yönetimi – Ortak Tanımlar – Şirket Açma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C</a:t>
            </a:r>
            <a:r>
              <a:rPr lang="tr-TR" sz="2800" smtClean="0"/>
              <a:t>) Veri Tabanı Yönetimi – SQL Server Ayarları – Yeni NEBIM Veritabanı Aç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D</a:t>
            </a:r>
            <a:r>
              <a:rPr lang="tr-TR" sz="2800" smtClean="0"/>
              <a:t>) NebimWinner – Şirket İşlemleri – Şirket Tanımlama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sz="2800" smtClean="0"/>
              <a:t>Yeni mal için stok kartı nerede tanımlanır?</a:t>
            </a:r>
            <a:endParaRPr lang="tr-TR" sz="2800" b="1" smtClean="0"/>
          </a:p>
          <a:p>
            <a:pPr marL="609600" indent="-609600"/>
            <a:r>
              <a:rPr lang="tr-TR" sz="2800" b="1" smtClean="0"/>
              <a:t>A</a:t>
            </a:r>
            <a:r>
              <a:rPr lang="tr-TR" sz="2800" smtClean="0"/>
              <a:t>) Cari-Cari kartları-Stok kartı aç, değiştir, sil </a:t>
            </a:r>
            <a:endParaRPr lang="tr-TR" sz="2800" b="1" smtClean="0"/>
          </a:p>
          <a:p>
            <a:pPr marL="609600" indent="-609600"/>
            <a:r>
              <a:rPr lang="tr-TR" sz="2800" b="1" smtClean="0"/>
              <a:t>B</a:t>
            </a:r>
            <a:r>
              <a:rPr lang="tr-TR" sz="2800" smtClean="0"/>
              <a:t>) Stok-Stok kartları-Stok kartı aç, değiştir, sil </a:t>
            </a:r>
            <a:endParaRPr lang="tr-TR" sz="2800" b="1" smtClean="0"/>
          </a:p>
          <a:p>
            <a:pPr marL="609600" indent="-609600"/>
            <a:r>
              <a:rPr lang="tr-TR" sz="2800" b="1" smtClean="0"/>
              <a:t>C</a:t>
            </a:r>
            <a:r>
              <a:rPr lang="tr-TR" sz="2800" smtClean="0"/>
              <a:t>) Stok-Cari kartları-Stok kartı aç, değiştir, sil </a:t>
            </a:r>
            <a:endParaRPr lang="tr-TR" sz="2800" b="1" smtClean="0"/>
          </a:p>
          <a:p>
            <a:pPr marL="609600" indent="-609600"/>
            <a:r>
              <a:rPr lang="tr-TR" sz="2800" b="1" smtClean="0"/>
              <a:t>D</a:t>
            </a:r>
            <a:r>
              <a:rPr lang="tr-TR" sz="2800" smtClean="0"/>
              <a:t>) Fatura-Stok kartları-Stok kartı aç, değiştir, sil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r-TR" sz="2800" smtClean="0"/>
              <a:t>Toptan satış faturası hangi menüden girilir?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A</a:t>
            </a:r>
            <a:r>
              <a:rPr lang="tr-TR" sz="2800" smtClean="0"/>
              <a:t>) Stok yönetimi-Fatura/irsaliye-Satış-Satış faturası düzenle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B</a:t>
            </a:r>
            <a:r>
              <a:rPr lang="tr-TR" sz="2800" smtClean="0"/>
              <a:t>) Mağazacılık-Fatura/irsaliye-Satış-Satış faturası düzenle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C</a:t>
            </a:r>
            <a:r>
              <a:rPr lang="tr-TR" sz="2800" smtClean="0"/>
              <a:t>) Stok yönetimi-Stok-Satış-Satış faturası düzenle </a:t>
            </a:r>
            <a:endParaRPr lang="tr-TR" sz="2800" b="1" smtClean="0"/>
          </a:p>
          <a:p>
            <a:pPr marL="609600" indent="-609600">
              <a:lnSpc>
                <a:spcPct val="90000"/>
              </a:lnSpc>
            </a:pPr>
            <a:r>
              <a:rPr lang="tr-TR" sz="2800" b="1" smtClean="0"/>
              <a:t>D</a:t>
            </a:r>
            <a:r>
              <a:rPr lang="tr-TR" sz="2800" smtClean="0"/>
              <a:t>) Stok yönetimi-cari hesap-Satış-Satış faturası düzenle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642938"/>
            <a:ext cx="8893175" cy="57626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sz="4000" b="1" smtClean="0">
              <a:solidFill>
                <a:srgbClr val="FF0000"/>
              </a:solidFill>
              <a:latin typeface="Bauhaus 93" pitchFamily="82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8000" b="1" smtClean="0">
                <a:solidFill>
                  <a:srgbClr val="3399FF"/>
                </a:solidFill>
                <a:latin typeface="Bauhaus 93" pitchFamily="82" charset="0"/>
              </a:rPr>
              <a:t>TİCARET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8000" b="1" smtClean="0">
                <a:solidFill>
                  <a:srgbClr val="3399FF"/>
                </a:solidFill>
                <a:latin typeface="Bauhaus 93" pitchFamily="82" charset="0"/>
              </a:rPr>
              <a:t>İŞLETMELERİNDE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8000" b="1" smtClean="0">
                <a:solidFill>
                  <a:srgbClr val="3399FF"/>
                </a:solidFill>
                <a:latin typeface="Bauhaus 93" pitchFamily="82" charset="0"/>
              </a:rPr>
              <a:t>MUHASEBE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280400" cy="53292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4000" b="1" smtClean="0">
                <a:solidFill>
                  <a:srgbClr val="FF0000"/>
                </a:solidFill>
                <a:latin typeface="Arial Black" pitchFamily="34" charset="0"/>
              </a:rPr>
              <a:t>4- İRSALİYE MODÜLÜ </a:t>
            </a:r>
            <a:endParaRPr lang="tr-TR" sz="4000" smtClean="0">
              <a:solidFill>
                <a:srgbClr val="FF0000"/>
              </a:solidFill>
              <a:latin typeface="Arial Black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24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Ticari malın alınması  veya satılması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durumunda ticari mal taşıması için düzenlenen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belgedir. Bilgisayarda alınan malların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işlenmesine satılan malların teslim edilmesi için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irsaliyenin Düzenlenmesine yarayan bir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modüldür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900" b="1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- Alım irsaliyesi stok mal girişini ,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Arial" charset="0"/>
              </a:rPr>
              <a:t>- Satış irsaliyesi stoktaki mal çıkışını sağlar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5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5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5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tr-TR" sz="2800" smtClean="0"/>
              <a:t>Daha önce düzenlenmiş bir satış irsaliyenin faturası nedede düzenlenir?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A</a:t>
            </a:r>
            <a:r>
              <a:rPr lang="tr-TR" sz="2800" smtClean="0"/>
              <a:t>) Cari- Fatura/irsaliye-Satış-Satış irsaliyesi faturala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B</a:t>
            </a:r>
            <a:r>
              <a:rPr lang="tr-TR" sz="2800" smtClean="0"/>
              <a:t>) Muhasebe- Fatura/irsaliye-Satış-Satış irsaliyesi faturala</a:t>
            </a:r>
            <a:r>
              <a:rPr lang="tr-TR" sz="2800" b="1" smtClean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C</a:t>
            </a:r>
            <a:r>
              <a:rPr lang="tr-TR" sz="2800" smtClean="0"/>
              <a:t>) Stok yönetimi- Fatura/irsaliye-Alış-Alış irsaliyesi faturala</a:t>
            </a:r>
            <a:endParaRPr lang="tr-TR" sz="2800" b="1" smtClean="0"/>
          </a:p>
          <a:p>
            <a:pPr marL="609600" indent="-609600">
              <a:lnSpc>
                <a:spcPct val="80000"/>
              </a:lnSpc>
            </a:pPr>
            <a:r>
              <a:rPr lang="tr-TR" sz="2800" b="1" smtClean="0"/>
              <a:t>D</a:t>
            </a:r>
            <a:r>
              <a:rPr lang="tr-TR" sz="2800" smtClean="0"/>
              <a:t>) Stok yönetimi- Fatura/irsaliye-Satış-Satış irsaliyesi faturala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532813" cy="6477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sz="4000" b="1" smtClean="0">
                <a:solidFill>
                  <a:srgbClr val="FF0000"/>
                </a:solidFill>
                <a:latin typeface="Monotype Corsiva" pitchFamily="66" charset="0"/>
              </a:rPr>
              <a:t>ÖN MUHASEBE </a:t>
            </a:r>
            <a:r>
              <a:rPr lang="tr-TR" sz="4000" b="1" u="sng" smtClean="0">
                <a:solidFill>
                  <a:srgbClr val="FF0000"/>
                </a:solidFill>
                <a:latin typeface="Monotype Corsiva" pitchFamily="66" charset="0"/>
              </a:rPr>
              <a:t>MODÜL MENÜLERİ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323850" y="981075"/>
            <a:ext cx="4319588" cy="1601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AutoNum type="arabicPeriod"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STOK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STOK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STOK HAREKETİ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2195513" y="2636838"/>
            <a:ext cx="4319587" cy="1601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2- CARİ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CARİ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CARİ HAREKETİ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4500563" y="4437063"/>
            <a:ext cx="4319587" cy="1601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3- BANKA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BANKA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BANKA HAREKETİ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0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0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0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0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0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0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30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30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30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30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30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30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250825" y="260350"/>
            <a:ext cx="4319588" cy="1236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4- İRSALİYE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İRSALİYE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1781" name="Rectangle 5"/>
          <p:cNvSpPr>
            <a:spLocks noChangeArrowheads="1"/>
          </p:cNvSpPr>
          <p:nvPr/>
        </p:nvSpPr>
        <p:spPr bwMode="auto">
          <a:xfrm>
            <a:off x="1547813" y="1484313"/>
            <a:ext cx="4319587" cy="1236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5- FATURA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FATURA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1782" name="Rectangle 6"/>
          <p:cNvSpPr>
            <a:spLocks noChangeArrowheads="1"/>
          </p:cNvSpPr>
          <p:nvPr/>
        </p:nvSpPr>
        <p:spPr bwMode="auto">
          <a:xfrm>
            <a:off x="2484438" y="2852738"/>
            <a:ext cx="5543550" cy="1601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6- ÇEK- SENET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ÇEK SENET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ÇEK SENET HAREKETİ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1783" name="Rectangle 7"/>
          <p:cNvSpPr>
            <a:spLocks noChangeArrowheads="1"/>
          </p:cNvSpPr>
          <p:nvPr/>
        </p:nvSpPr>
        <p:spPr bwMode="auto">
          <a:xfrm>
            <a:off x="4500563" y="4797425"/>
            <a:ext cx="4319587" cy="1601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7- KASA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KASA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KASA HAREKETİ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1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1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1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1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1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1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1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31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31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31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31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31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31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31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31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31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395288" y="333375"/>
            <a:ext cx="6553200" cy="1601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lnSpc>
                <a:spcPct val="80000"/>
              </a:lnSpc>
              <a:buFontTx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8- BORDRO</a:t>
            </a:r>
          </a:p>
          <a:p>
            <a:pPr marL="914400" indent="-457200">
              <a:lnSpc>
                <a:spcPct val="80000"/>
              </a:lnSpc>
              <a:buFontTx/>
              <a:buNone/>
            </a:pPr>
            <a:endParaRPr lang="tr-TR" sz="800" b="1">
              <a:solidFill>
                <a:schemeClr val="accent2"/>
              </a:solidFill>
              <a:latin typeface="Arial" charset="0"/>
            </a:endParaRP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PERSONELSİCİL KARTI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PUANTAJ İŞLEMLERİ</a:t>
            </a:r>
          </a:p>
          <a:p>
            <a:pPr marL="914400" indent="-457200">
              <a:lnSpc>
                <a:spcPct val="80000"/>
              </a:lnSpc>
              <a:buFontTx/>
              <a:buChar char="-"/>
            </a:pPr>
            <a:r>
              <a:rPr lang="tr-TR" sz="2400" b="1">
                <a:solidFill>
                  <a:schemeClr val="accent2"/>
                </a:solidFill>
                <a:latin typeface="Arial" charset="0"/>
              </a:rPr>
              <a:t>RAPORLAR</a:t>
            </a:r>
          </a:p>
        </p:txBody>
      </p:sp>
      <p:sp>
        <p:nvSpPr>
          <p:cNvPr id="332806" name="Rectangle 6"/>
          <p:cNvSpPr>
            <a:spLocks noGrp="1" noChangeArrowheads="1"/>
          </p:cNvSpPr>
          <p:nvPr>
            <p:ph idx="1"/>
          </p:nvPr>
        </p:nvSpPr>
        <p:spPr>
          <a:xfrm>
            <a:off x="1371600" y="2492375"/>
            <a:ext cx="7772400" cy="259238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NOT</a:t>
            </a:r>
            <a:r>
              <a:rPr lang="tr-TR" b="1" smtClean="0">
                <a:solidFill>
                  <a:schemeClr val="accent2"/>
                </a:solidFill>
              </a:rPr>
              <a:t>: </a:t>
            </a:r>
            <a:r>
              <a:rPr lang="tr-TR" b="1" smtClean="0"/>
              <a:t>Tüm ETA paket program modül  </a:t>
            </a:r>
          </a:p>
          <a:p>
            <a:pPr marL="609600" indent="-609600">
              <a:buFontTx/>
              <a:buNone/>
            </a:pPr>
            <a:r>
              <a:rPr lang="tr-TR" b="1" smtClean="0"/>
              <a:t>          menüsün de ayrıca</a:t>
            </a:r>
            <a:r>
              <a:rPr lang="tr-TR" b="1" smtClean="0">
                <a:solidFill>
                  <a:srgbClr val="FF0000"/>
                </a:solidFill>
              </a:rPr>
              <a:t>YARDIM </a:t>
            </a:r>
            <a:r>
              <a:rPr lang="tr-TR" b="1" smtClean="0"/>
              <a:t>ve  </a:t>
            </a:r>
          </a:p>
          <a:p>
            <a:pPr marL="609600" indent="-609600">
              <a:buFontTx/>
              <a:buNone/>
            </a:pPr>
            <a:r>
              <a:rPr lang="tr-TR" b="1" smtClean="0"/>
              <a:t>           </a:t>
            </a:r>
            <a:r>
              <a:rPr lang="tr-TR" b="1" u="sng" smtClean="0">
                <a:solidFill>
                  <a:srgbClr val="FF0000"/>
                </a:solidFill>
              </a:rPr>
              <a:t>SERVİS</a:t>
            </a:r>
            <a:r>
              <a:rPr lang="tr-TR" b="1" u="sng" smtClean="0"/>
              <a:t>  </a:t>
            </a:r>
            <a:r>
              <a:rPr lang="tr-TR" b="1" smtClean="0"/>
              <a:t> menüleri de </a:t>
            </a:r>
          </a:p>
          <a:p>
            <a:pPr marL="609600" indent="-609600">
              <a:buFontTx/>
              <a:buNone/>
            </a:pPr>
            <a:r>
              <a:rPr lang="tr-TR" b="1" smtClean="0"/>
              <a:t>          bulunmaktadır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2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2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2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2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2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2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2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2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2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32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32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32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333375"/>
            <a:ext cx="7772400" cy="619125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tr-TR" sz="7200" b="1" smtClean="0">
                <a:solidFill>
                  <a:srgbClr val="FF0000"/>
                </a:solidFill>
                <a:latin typeface="Monotype Corsiva" pitchFamily="66" charset="0"/>
              </a:rPr>
              <a:t>ÖN MUHASEBE </a:t>
            </a:r>
          </a:p>
          <a:p>
            <a:pPr algn="ctr">
              <a:buFontTx/>
              <a:buNone/>
            </a:pPr>
            <a:r>
              <a:rPr lang="tr-TR" sz="7200" b="1" smtClean="0">
                <a:solidFill>
                  <a:srgbClr val="FF0000"/>
                </a:solidFill>
                <a:latin typeface="Monotype Corsiva" pitchFamily="66" charset="0"/>
              </a:rPr>
              <a:t>MODÜLLERİ </a:t>
            </a:r>
          </a:p>
          <a:p>
            <a:pPr algn="ctr">
              <a:buFontTx/>
              <a:buNone/>
            </a:pPr>
            <a:r>
              <a:rPr lang="tr-TR" sz="7200" b="1" smtClean="0">
                <a:solidFill>
                  <a:srgbClr val="FF0000"/>
                </a:solidFill>
                <a:latin typeface="Monotype Corsiva" pitchFamily="66" charset="0"/>
              </a:rPr>
              <a:t>VE </a:t>
            </a:r>
          </a:p>
          <a:p>
            <a:pPr algn="ctr">
              <a:buFontTx/>
              <a:buNone/>
            </a:pPr>
            <a:r>
              <a:rPr lang="tr-TR" sz="7200" b="1" smtClean="0">
                <a:solidFill>
                  <a:srgbClr val="FF0000"/>
                </a:solidFill>
                <a:latin typeface="Monotype Corsiva" pitchFamily="66" charset="0"/>
              </a:rPr>
              <a:t>MENÜLERİNİ </a:t>
            </a:r>
          </a:p>
          <a:p>
            <a:pPr algn="ctr">
              <a:buFontTx/>
              <a:buNone/>
            </a:pPr>
            <a:r>
              <a:rPr lang="tr-TR" sz="7200" b="1" smtClean="0">
                <a:solidFill>
                  <a:srgbClr val="FF0000"/>
                </a:solidFill>
                <a:latin typeface="Monotype Corsiva" pitchFamily="66" charset="0"/>
              </a:rPr>
              <a:t>İNCELEYELİM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333375"/>
            <a:ext cx="7772400" cy="5975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u="sng" smtClean="0">
                <a:solidFill>
                  <a:srgbClr val="FF0000"/>
                </a:solidFill>
                <a:latin typeface="Arial Black" pitchFamily="34" charset="0"/>
              </a:rPr>
              <a:t>1- STOK MODÜLÜ</a:t>
            </a:r>
            <a:endParaRPr lang="tr-TR" smtClean="0">
              <a:solidFill>
                <a:srgbClr val="FF0000"/>
              </a:solidFill>
              <a:latin typeface="Arial Black" pitchFamily="34" charset="0"/>
            </a:endParaRPr>
          </a:p>
          <a:p>
            <a:pPr marL="609600" indent="-609600">
              <a:buFontTx/>
              <a:buNone/>
            </a:pPr>
            <a:r>
              <a:rPr lang="tr-TR" smtClean="0"/>
              <a:t>Satılmak veya üretimde kullanılmak amacıyla</a:t>
            </a:r>
          </a:p>
          <a:p>
            <a:pPr marL="609600" indent="-609600">
              <a:buFontTx/>
              <a:buNone/>
            </a:pPr>
            <a:r>
              <a:rPr lang="tr-TR" smtClean="0"/>
              <a:t>depoda ambarda biriktirilmiş mal veya</a:t>
            </a:r>
          </a:p>
          <a:p>
            <a:pPr marL="609600" indent="-609600">
              <a:buFontTx/>
              <a:buNone/>
            </a:pPr>
            <a:r>
              <a:rPr lang="tr-TR" smtClean="0"/>
              <a:t>Malzemeye stok denir. </a:t>
            </a:r>
          </a:p>
          <a:p>
            <a:pPr marL="609600" indent="-609600">
              <a:buFontTx/>
              <a:buNone/>
            </a:pPr>
            <a:r>
              <a:rPr lang="tr-TR" sz="3600" smtClean="0"/>
              <a:t>    </a:t>
            </a:r>
            <a:r>
              <a:rPr lang="tr-TR" smtClean="0"/>
              <a:t>-    Hangi mallardan ne miktarda var</a:t>
            </a:r>
            <a:r>
              <a:rPr lang="tr-TR" sz="3600" smtClean="0"/>
              <a:t>?</a:t>
            </a:r>
          </a:p>
          <a:p>
            <a:pPr marL="990600" lvl="1" indent="-533400"/>
            <a:r>
              <a:rPr lang="tr-TR" sz="3200" smtClean="0"/>
              <a:t>Stoktaki malların maliyet değeri nedir?</a:t>
            </a:r>
          </a:p>
          <a:p>
            <a:pPr marL="990600" lvl="1" indent="-533400"/>
            <a:r>
              <a:rPr lang="tr-TR" sz="3200" smtClean="0"/>
              <a:t>Satışların maliyeti ne kadardır? </a:t>
            </a:r>
          </a:p>
          <a:p>
            <a:pPr marL="990600" lvl="1" indent="-533400"/>
            <a:r>
              <a:rPr lang="tr-TR" sz="3200" smtClean="0"/>
              <a:t>Dönemlere göre alış ve satış bilgileri nedir? vb soruların cevapları için stoklardan yararlanılır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476250"/>
            <a:ext cx="7772400" cy="60483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rgbClr val="FF0000"/>
                </a:solidFill>
                <a:latin typeface="Arial Black" pitchFamily="34" charset="0"/>
              </a:rPr>
              <a:t>Stok modülü  ile yapılabilecek işlemler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STOK KARTI</a:t>
            </a:r>
          </a:p>
          <a:p>
            <a:pPr>
              <a:lnSpc>
                <a:spcPct val="80000"/>
              </a:lnSpc>
            </a:pPr>
            <a:endParaRPr lang="tr-TR" sz="1000" smtClean="0"/>
          </a:p>
          <a:p>
            <a:pPr>
              <a:lnSpc>
                <a:spcPct val="80000"/>
              </a:lnSpc>
              <a:buFontTx/>
              <a:buNone/>
            </a:pPr>
            <a:endParaRPr lang="tr-TR" sz="2400" smtClean="0"/>
          </a:p>
          <a:p>
            <a:pPr>
              <a:lnSpc>
                <a:spcPct val="80000"/>
              </a:lnSpc>
            </a:pPr>
            <a:r>
              <a:rPr lang="tr-TR" sz="2400" smtClean="0"/>
              <a:t>Her malzeme veya mallar için </a:t>
            </a:r>
            <a:r>
              <a:rPr lang="tr-TR" sz="2400" b="1" smtClean="0"/>
              <a:t>STOK KARTI</a:t>
            </a:r>
            <a:r>
              <a:rPr lang="tr-TR" sz="2400" smtClean="0"/>
              <a:t> açılır. </a:t>
            </a:r>
          </a:p>
          <a:p>
            <a:pPr>
              <a:lnSpc>
                <a:spcPct val="80000"/>
              </a:lnSpc>
            </a:pPr>
            <a:r>
              <a:rPr lang="tr-TR" sz="2400" smtClean="0"/>
              <a:t>Stok kartI açılırken  her stok  kart için </a:t>
            </a:r>
            <a:endParaRPr lang="tr-TR" sz="2400" i="1" smtClean="0"/>
          </a:p>
          <a:p>
            <a:pPr lvl="1">
              <a:lnSpc>
                <a:spcPct val="80000"/>
              </a:lnSpc>
            </a:pPr>
            <a:r>
              <a:rPr lang="tr-TR" i="1" smtClean="0"/>
              <a:t>Stok Kodu</a:t>
            </a:r>
          </a:p>
          <a:p>
            <a:pPr lvl="1">
              <a:lnSpc>
                <a:spcPct val="80000"/>
              </a:lnSpc>
            </a:pPr>
            <a:r>
              <a:rPr lang="tr-TR" i="1" smtClean="0"/>
              <a:t>Stok adı</a:t>
            </a:r>
          </a:p>
          <a:p>
            <a:pPr lvl="1">
              <a:lnSpc>
                <a:spcPct val="80000"/>
              </a:lnSpc>
            </a:pPr>
            <a:r>
              <a:rPr lang="tr-TR" i="1" smtClean="0"/>
              <a:t>Birimi</a:t>
            </a:r>
          </a:p>
          <a:p>
            <a:pPr lvl="1">
              <a:lnSpc>
                <a:spcPct val="80000"/>
              </a:lnSpc>
            </a:pPr>
            <a:r>
              <a:rPr lang="tr-TR" i="1" smtClean="0"/>
              <a:t>KDV Oranı </a:t>
            </a:r>
          </a:p>
          <a:p>
            <a:pPr lvl="1">
              <a:lnSpc>
                <a:spcPct val="80000"/>
              </a:lnSpc>
            </a:pPr>
            <a:r>
              <a:rPr lang="tr-TR" i="1" smtClean="0"/>
              <a:t>İstenirse alış fiyatı ve satış fiyatları belirlenir ve kaydedilir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tr-TR" smtClean="0"/>
          </a:p>
          <a:p>
            <a:pPr>
              <a:lnSpc>
                <a:spcPct val="80000"/>
              </a:lnSpc>
            </a:pPr>
            <a:r>
              <a:rPr lang="tr-TR" sz="2400" smtClean="0"/>
              <a:t>Her malzeme veya malların varsa </a:t>
            </a:r>
            <a:r>
              <a:rPr lang="tr-TR" sz="2400" b="1" smtClean="0"/>
              <a:t>Stok Devir Değerleri</a:t>
            </a:r>
            <a:r>
              <a:rPr lang="tr-TR" sz="2400" smtClean="0"/>
              <a:t> varsa işlenir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3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3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3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3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3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3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13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13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13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13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13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13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420100" cy="645318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6000" b="1" smtClean="0">
                <a:solidFill>
                  <a:srgbClr val="FF0000"/>
                </a:solidFill>
              </a:rPr>
              <a:t>   </a:t>
            </a:r>
            <a:r>
              <a:rPr lang="tr-TR" sz="4800" b="1" smtClean="0">
                <a:solidFill>
                  <a:srgbClr val="FF0000"/>
                </a:solidFill>
              </a:rPr>
              <a:t>5-  FATURA MODÜLÜ</a:t>
            </a: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Alınan malların</a:t>
            </a:r>
            <a:r>
              <a:rPr lang="tr-TR" sz="2800" b="1" smtClean="0"/>
              <a:t> </a:t>
            </a:r>
            <a:r>
              <a:rPr lang="tr-TR" sz="2800" b="1" smtClean="0">
                <a:solidFill>
                  <a:srgbClr val="FF0000"/>
                </a:solidFill>
              </a:rPr>
              <a:t>faturasının,  </a:t>
            </a:r>
          </a:p>
          <a:p>
            <a:pPr marL="609600" indent="-609600">
              <a:buFontTx/>
              <a:buNone/>
            </a:pPr>
            <a:endParaRPr lang="tr-TR" sz="1000" b="1" smtClean="0">
              <a:solidFill>
                <a:srgbClr val="FF0000"/>
              </a:solidFill>
            </a:endParaRPr>
          </a:p>
          <a:p>
            <a:pPr marL="609600" indent="-609600">
              <a:buFontTx/>
              <a:buChar char="-"/>
            </a:pPr>
            <a:r>
              <a:rPr lang="tr-TR" sz="2800" b="1" smtClean="0"/>
              <a:t>Stok kaydının yapılmasına , satıcı ( cari )  hesabına işlenmesine, </a:t>
            </a:r>
          </a:p>
          <a:p>
            <a:pPr marL="609600" indent="-609600">
              <a:buFontTx/>
              <a:buNone/>
            </a:pPr>
            <a:endParaRPr lang="tr-TR" sz="2800" b="1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Satılan mal hizmetlerin </a:t>
            </a:r>
          </a:p>
          <a:p>
            <a:pPr marL="609600" indent="-609600">
              <a:buFontTx/>
              <a:buNone/>
            </a:pPr>
            <a:endParaRPr lang="tr-TR" sz="900" b="1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z="2800" b="1" smtClean="0"/>
              <a:t>Malların stokta çıkışına ve alıcı ( cari) Hesabına </a:t>
            </a:r>
          </a:p>
          <a:p>
            <a:pPr marL="609600" indent="-609600">
              <a:buFontTx/>
              <a:buNone/>
            </a:pPr>
            <a:r>
              <a:rPr lang="tr-TR" sz="2800" b="1" smtClean="0"/>
              <a:t>işlenmesi için satış faturasının düzenlenmesine </a:t>
            </a:r>
          </a:p>
          <a:p>
            <a:pPr marL="609600" indent="-609600">
              <a:buFontTx/>
              <a:buNone/>
            </a:pPr>
            <a:r>
              <a:rPr lang="tr-TR" sz="2800" b="1" smtClean="0"/>
              <a:t>yarayan bir modüldür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333375"/>
            <a:ext cx="7772400" cy="5472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3600" b="1" smtClean="0">
                <a:solidFill>
                  <a:schemeClr val="accent2"/>
                </a:solidFill>
              </a:rPr>
              <a:t>STOK HAREKETİ</a:t>
            </a:r>
            <a:endParaRPr lang="tr-TR" sz="36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1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b="1" smtClean="0"/>
              <a:t>Sadece stok Modülü Kullanılıyorsa </a:t>
            </a:r>
            <a:r>
              <a:rPr lang="tr-TR" sz="2400" b="1" smtClean="0">
                <a:solidFill>
                  <a:srgbClr val="FF0000"/>
                </a:solidFill>
              </a:rPr>
              <a:t>Stok</a:t>
            </a:r>
            <a:r>
              <a:rPr lang="tr-TR" sz="2400" b="1" smtClean="0"/>
              <a:t> </a:t>
            </a:r>
            <a:r>
              <a:rPr lang="tr-TR" sz="2400" b="1" smtClean="0">
                <a:solidFill>
                  <a:srgbClr val="FF0000"/>
                </a:solidFill>
              </a:rPr>
              <a:t>hareketi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b="1" smtClean="0"/>
              <a:t>kullanılır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4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b="1" smtClean="0"/>
              <a:t>Stok hareketi giriş veya çıkış olarak iki türlüdür: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400" b="1" i="1" smtClean="0"/>
          </a:p>
          <a:p>
            <a:pPr>
              <a:lnSpc>
                <a:spcPct val="90000"/>
              </a:lnSpc>
            </a:pPr>
            <a:r>
              <a:rPr lang="tr-TR" sz="2400" b="1" i="1" smtClean="0"/>
              <a:t>Alışlar  GİRİŞ</a:t>
            </a:r>
            <a:r>
              <a:rPr lang="tr-TR" sz="2400" b="1" smtClean="0"/>
              <a:t> olarak,  </a:t>
            </a:r>
            <a:endParaRPr lang="tr-TR" sz="2400" b="1" i="1" smtClean="0"/>
          </a:p>
          <a:p>
            <a:pPr>
              <a:lnSpc>
                <a:spcPct val="90000"/>
              </a:lnSpc>
            </a:pPr>
            <a:r>
              <a:rPr lang="tr-TR" sz="2400" b="1" i="1" smtClean="0"/>
              <a:t>Satışlar  ÇIKIŞ</a:t>
            </a:r>
            <a:r>
              <a:rPr lang="tr-TR" sz="2400" b="1" smtClean="0"/>
              <a:t> olarak işlenir.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4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b="1" smtClean="0"/>
              <a:t>Stok modülü Fatura – İrsaliye modülleriyle kullanılıyorsa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4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b="1" smtClean="0"/>
              <a:t>Stok hareketi irsaliye veya fatura ile olur..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333375"/>
            <a:ext cx="7772400" cy="611981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RAPORLAR</a:t>
            </a:r>
            <a:endParaRPr lang="tr-TR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tr-TR" sz="2400" smtClean="0"/>
              <a:t>Stok kayıtlarından faydalanarak, </a:t>
            </a:r>
          </a:p>
          <a:p>
            <a:r>
              <a:rPr lang="tr-TR" sz="1800" smtClean="0"/>
              <a:t>Stok bakiye listesi </a:t>
            </a:r>
          </a:p>
          <a:p>
            <a:r>
              <a:rPr lang="tr-TR" sz="1800" smtClean="0"/>
              <a:t>Stok ekstresi</a:t>
            </a:r>
          </a:p>
          <a:p>
            <a:r>
              <a:rPr lang="tr-TR" sz="1800" smtClean="0"/>
              <a:t>Mal listeleri, </a:t>
            </a:r>
          </a:p>
          <a:p>
            <a:r>
              <a:rPr lang="tr-TR" sz="1800" smtClean="0"/>
              <a:t>Fiyat listeleri, </a:t>
            </a:r>
          </a:p>
          <a:p>
            <a:r>
              <a:rPr lang="tr-TR" sz="1800" smtClean="0"/>
              <a:t>Stok hareket listeleri </a:t>
            </a:r>
          </a:p>
          <a:p>
            <a:r>
              <a:rPr lang="tr-TR" sz="1800" smtClean="0"/>
              <a:t>Kar zarar analizleri gibi raporlar üretilebilir</a:t>
            </a:r>
            <a:r>
              <a:rPr lang="tr-TR" smtClean="0"/>
              <a:t>.</a:t>
            </a:r>
          </a:p>
          <a:p>
            <a:r>
              <a:rPr lang="tr-TR" b="1" smtClean="0">
                <a:solidFill>
                  <a:schemeClr val="accent2"/>
                </a:solidFill>
              </a:rPr>
              <a:t>SERVİS (AYARLAR)</a:t>
            </a:r>
            <a:endParaRPr lang="tr-TR" b="1" smtClean="0"/>
          </a:p>
          <a:p>
            <a:pPr>
              <a:buFontTx/>
              <a:buNone/>
            </a:pPr>
            <a:r>
              <a:rPr lang="tr-TR" sz="1800" smtClean="0"/>
              <a:t>Stok kartı aktarması, devir işlemleri , saha boyları ve   işletmeye ve günün </a:t>
            </a:r>
          </a:p>
          <a:p>
            <a:pPr>
              <a:buFontTx/>
              <a:buNone/>
            </a:pPr>
            <a:r>
              <a:rPr lang="tr-TR" sz="1800" smtClean="0"/>
              <a:t>mevzuatına göre güncelleştirmeler ve ayarlar bu menüde yapılır</a:t>
            </a:r>
            <a:r>
              <a:rPr lang="tr-TR" sz="2400" smtClean="0"/>
              <a:t> </a:t>
            </a:r>
          </a:p>
          <a:p>
            <a:pPr>
              <a:buFontTx/>
              <a:buNone/>
            </a:pPr>
            <a:r>
              <a:rPr lang="tr-TR" sz="1800" b="1" smtClean="0">
                <a:solidFill>
                  <a:srgbClr val="FF0000"/>
                </a:solidFill>
              </a:rPr>
              <a:t>Örneğin </a:t>
            </a:r>
          </a:p>
          <a:p>
            <a:pPr>
              <a:buFontTx/>
              <a:buNone/>
            </a:pPr>
            <a:r>
              <a:rPr lang="tr-TR" sz="1800" smtClean="0"/>
              <a:t>işletmenin Ticari malları için kullandığı KDV oranı  % 8 ise bu KDV </a:t>
            </a:r>
          </a:p>
          <a:p>
            <a:pPr>
              <a:buFontTx/>
              <a:buNone/>
            </a:pPr>
            <a:r>
              <a:rPr lang="tr-TR" sz="1800" smtClean="0"/>
              <a:t>default KDV olarak</a:t>
            </a:r>
            <a:r>
              <a:rPr lang="tr-TR" smtClean="0"/>
              <a:t> </a:t>
            </a:r>
            <a:r>
              <a:rPr lang="tr-TR" sz="1800" smtClean="0"/>
              <a:t>burada yapılır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18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18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184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18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18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184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18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18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184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184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184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184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184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184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184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404813"/>
            <a:ext cx="8208962" cy="53292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u="sng" smtClean="0"/>
              <a:t> </a:t>
            </a:r>
            <a:r>
              <a:rPr lang="tr-TR" sz="4400" b="1" u="sng" smtClean="0">
                <a:solidFill>
                  <a:srgbClr val="FF0000"/>
                </a:solidFill>
              </a:rPr>
              <a:t>2-CARİ MODÜLÜ</a:t>
            </a: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mtClean="0"/>
              <a:t>      </a:t>
            </a:r>
          </a:p>
          <a:p>
            <a:pPr marL="609600" indent="-609600">
              <a:buFontTx/>
              <a:buNone/>
            </a:pPr>
            <a:r>
              <a:rPr lang="tr-TR" sz="2400" smtClean="0"/>
              <a:t>Hem alıcıların ( Müşterilerin) ve hem de satıcıların hesaplarını </a:t>
            </a:r>
          </a:p>
          <a:p>
            <a:pPr marL="609600" indent="-609600">
              <a:buFontTx/>
              <a:buNone/>
            </a:pPr>
            <a:r>
              <a:rPr lang="tr-TR" sz="2400" smtClean="0"/>
              <a:t>izlemeye yarar</a:t>
            </a:r>
          </a:p>
          <a:p>
            <a:pPr marL="609600" indent="-609600">
              <a:buFontTx/>
              <a:buNone/>
            </a:pPr>
            <a:endParaRPr lang="tr-TR" sz="2400" smtClean="0"/>
          </a:p>
          <a:p>
            <a:pPr marL="609600" indent="-609600"/>
            <a:r>
              <a:rPr lang="tr-TR" sz="2400" smtClean="0"/>
              <a:t>Kimlerden ne kadar alacağımız var?</a:t>
            </a:r>
          </a:p>
          <a:p>
            <a:pPr marL="609600" indent="-609600"/>
            <a:r>
              <a:rPr lang="tr-TR" sz="2400" smtClean="0"/>
              <a:t>Kimlere ne kadar borcumuz var? Soruların cevapları için  cari modülünden  yararlanılır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476250"/>
            <a:ext cx="7848600" cy="5976938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</a:t>
            </a:r>
            <a:r>
              <a:rPr lang="tr-TR" sz="3600" b="1" smtClean="0">
                <a:solidFill>
                  <a:srgbClr val="FF0000"/>
                </a:solidFill>
              </a:rPr>
              <a:t>Cari modülü  ile yapılabilecek işlemler</a:t>
            </a:r>
          </a:p>
          <a:p>
            <a:pPr>
              <a:buFontTx/>
              <a:buNone/>
            </a:pPr>
            <a:endParaRPr lang="tr-TR" sz="900" b="1" smtClean="0"/>
          </a:p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CARİ KARTI</a:t>
            </a:r>
          </a:p>
          <a:p>
            <a:pPr>
              <a:buFontTx/>
              <a:buNone/>
            </a:pPr>
            <a:endParaRPr lang="tr-TR" sz="1000" smtClean="0">
              <a:solidFill>
                <a:schemeClr val="accent2"/>
              </a:solidFill>
            </a:endParaRPr>
          </a:p>
          <a:p>
            <a:r>
              <a:rPr lang="tr-TR" smtClean="0"/>
              <a:t> </a:t>
            </a:r>
            <a:r>
              <a:rPr lang="tr-TR" sz="2400" smtClean="0"/>
              <a:t>Her Alıcı ve satıcı  için </a:t>
            </a:r>
            <a:r>
              <a:rPr lang="tr-TR" sz="2400" b="1" smtClean="0"/>
              <a:t>CARİ KARTI</a:t>
            </a:r>
            <a:r>
              <a:rPr lang="tr-TR" sz="2400" smtClean="0"/>
              <a:t>    açılır. </a:t>
            </a:r>
          </a:p>
          <a:p>
            <a:r>
              <a:rPr lang="tr-TR" sz="2400" smtClean="0"/>
              <a:t>  Cari kartı açılırken  her cari   kart için </a:t>
            </a:r>
          </a:p>
          <a:p>
            <a:pPr>
              <a:buFontTx/>
              <a:buNone/>
            </a:pPr>
            <a:endParaRPr lang="tr-TR" sz="2400" i="1" smtClean="0"/>
          </a:p>
          <a:p>
            <a:pPr lvl="1"/>
            <a:r>
              <a:rPr lang="tr-TR" i="1" smtClean="0"/>
              <a:t>Cari Kodu</a:t>
            </a:r>
          </a:p>
          <a:p>
            <a:pPr lvl="1"/>
            <a:r>
              <a:rPr lang="tr-TR" i="1" smtClean="0"/>
              <a:t>Cari  adı</a:t>
            </a:r>
          </a:p>
          <a:p>
            <a:pPr lvl="1"/>
            <a:r>
              <a:rPr lang="tr-TR" i="1" smtClean="0"/>
              <a:t>Adres, Tel no, vergi dairesi, vergi no</a:t>
            </a:r>
          </a:p>
          <a:p>
            <a:pPr lvl="1">
              <a:buFontTx/>
              <a:buNone/>
            </a:pPr>
            <a:endParaRPr lang="tr-TR" smtClean="0"/>
          </a:p>
          <a:p>
            <a:r>
              <a:rPr lang="tr-TR" sz="2400" smtClean="0"/>
              <a:t>Her alıcı ve satıcının  </a:t>
            </a:r>
            <a:r>
              <a:rPr lang="tr-TR" sz="2400" b="1" smtClean="0"/>
              <a:t>Açılış</a:t>
            </a:r>
            <a:r>
              <a:rPr lang="tr-TR" sz="2400" smtClean="0"/>
              <a:t> </a:t>
            </a:r>
            <a:r>
              <a:rPr lang="tr-TR" sz="2400" b="1" smtClean="0"/>
              <a:t> Devir Değerleri</a:t>
            </a:r>
            <a:r>
              <a:rPr lang="tr-TR" sz="2400" smtClean="0"/>
              <a:t> varsa işlenir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504031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CARİ HAREKETİ</a:t>
            </a:r>
            <a:endParaRPr lang="tr-TR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tr-TR" sz="2400" smtClean="0"/>
          </a:p>
          <a:p>
            <a:pPr>
              <a:buFontTx/>
              <a:buNone/>
            </a:pPr>
            <a:r>
              <a:rPr lang="tr-TR" sz="2400" smtClean="0"/>
              <a:t>Cari hesaplara ait işlemler  için kullanılır.</a:t>
            </a:r>
          </a:p>
          <a:p>
            <a:pPr>
              <a:buFontTx/>
              <a:buNone/>
            </a:pPr>
            <a:endParaRPr lang="tr-TR" sz="2400" smtClean="0"/>
          </a:p>
          <a:p>
            <a:pPr>
              <a:buFontTx/>
              <a:buNone/>
            </a:pPr>
            <a:r>
              <a:rPr lang="tr-TR" sz="2400" smtClean="0"/>
              <a:t> Sadece cari modülü kullanılırsa </a:t>
            </a:r>
          </a:p>
          <a:p>
            <a:pPr>
              <a:buFontTx/>
              <a:buNone/>
            </a:pPr>
            <a:endParaRPr lang="tr-TR" sz="2400" smtClean="0"/>
          </a:p>
          <a:p>
            <a:pPr lvl="1"/>
            <a:r>
              <a:rPr lang="tr-TR" smtClean="0"/>
              <a:t>Açık mal alış faturası ile satıcı cari alacalandırılır, </a:t>
            </a:r>
          </a:p>
          <a:p>
            <a:pPr lvl="1"/>
            <a:r>
              <a:rPr lang="tr-TR" smtClean="0"/>
              <a:t>Açık mal satışı ile müşteri cari borçlandırılır.</a:t>
            </a:r>
          </a:p>
          <a:p>
            <a:pPr lvl="1"/>
            <a:r>
              <a:rPr lang="tr-TR" smtClean="0"/>
              <a:t>Cari ödeme- tahsilat- virman işlemleri bu modülde yapılır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064500" cy="5759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RAPORLAR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16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b="1" smtClean="0"/>
              <a:t>Cari kayıtlarından faydalanarak</a:t>
            </a:r>
            <a:r>
              <a:rPr lang="tr-TR" sz="18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800" smtClean="0"/>
          </a:p>
          <a:p>
            <a:pPr>
              <a:lnSpc>
                <a:spcPct val="80000"/>
              </a:lnSpc>
            </a:pPr>
            <a:r>
              <a:rPr lang="tr-TR" sz="1800" smtClean="0"/>
              <a:t>Borç, alacak bakiye listeleri, </a:t>
            </a:r>
          </a:p>
          <a:p>
            <a:pPr>
              <a:lnSpc>
                <a:spcPct val="80000"/>
              </a:lnSpc>
            </a:pPr>
            <a:r>
              <a:rPr lang="tr-TR" sz="1800" smtClean="0"/>
              <a:t>Cari hesap ekstreleri,</a:t>
            </a:r>
          </a:p>
          <a:p>
            <a:pPr>
              <a:lnSpc>
                <a:spcPct val="80000"/>
              </a:lnSpc>
            </a:pPr>
            <a:r>
              <a:rPr lang="tr-TR" sz="1800" smtClean="0"/>
              <a:t>Adres listeleri, </a:t>
            </a:r>
          </a:p>
          <a:p>
            <a:pPr>
              <a:lnSpc>
                <a:spcPct val="80000"/>
              </a:lnSpc>
            </a:pPr>
            <a:r>
              <a:rPr lang="tr-TR" sz="1800" smtClean="0"/>
              <a:t>Müşteri listeleri vb düzenlenebilir.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Cari hesap kayıtları, raporları, karşı firmalar ile karşılaştırılır.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Bu işleme mutabakat denir.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Diğer firmalardan ekstre yani cari hesap hareketleri özeti istenir.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Biz de cari hesap sonuçlarını diğer firmalara bildiririz.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Karşılaştırma sonucu, yanlış kaydedilen belgeler varsa düzeltilir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8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SERVİS (AYARLAR</a:t>
            </a:r>
            <a:r>
              <a:rPr lang="tr-TR" sz="2400" b="1" smtClean="0"/>
              <a:t>)</a:t>
            </a:r>
            <a:endParaRPr lang="tr-TR" sz="2400" smtClean="0"/>
          </a:p>
          <a:p>
            <a:pPr>
              <a:lnSpc>
                <a:spcPct val="80000"/>
              </a:lnSpc>
              <a:buFontTx/>
              <a:buNone/>
            </a:pPr>
            <a:endParaRPr lang="tr-TR" sz="1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Cari  kartı aktarması, devir işlemleri , saha boyları ve   işletmeye ve günün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smtClean="0"/>
              <a:t>mevzuatına göre güncelleştirmeler ve ayarlar bu menü de yapılır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05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05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05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205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205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205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205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205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205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549275"/>
            <a:ext cx="7772400" cy="56880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4000" b="1" u="sng" smtClean="0">
                <a:solidFill>
                  <a:srgbClr val="FF0000"/>
                </a:solidFill>
              </a:rPr>
              <a:t>3-BANKA  MODÜLLÜ</a:t>
            </a:r>
            <a:endParaRPr lang="tr-TR" sz="40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14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000" smtClean="0"/>
              <a:t>Bankada açılan mevduat hesapları ve kredi hesapların takip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000" smtClean="0"/>
              <a:t>edilmesi için kullanılan programdır. Eta programında banka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000" smtClean="0"/>
              <a:t>CARİ modülünden takip edilecektir.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Banka modülü  ile yapılabilecek işlemler</a:t>
            </a:r>
            <a:r>
              <a:rPr lang="tr-TR" sz="2400" b="1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BANKA KARTI</a:t>
            </a:r>
            <a:endParaRPr lang="tr-TR" sz="2400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Her Banka ve hesap  için banka  kartı açılır banka  kartları açılırken  her banka hesabı   için </a:t>
            </a:r>
            <a:endParaRPr lang="tr-TR" sz="2400" i="1" smtClean="0"/>
          </a:p>
          <a:p>
            <a:pPr marL="990600" lvl="1" indent="-533400">
              <a:lnSpc>
                <a:spcPct val="90000"/>
              </a:lnSpc>
            </a:pPr>
            <a:r>
              <a:rPr lang="tr-TR" sz="2000" i="1" smtClean="0"/>
              <a:t>Banka Kodu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z="2000" i="1" smtClean="0"/>
              <a:t>Banka  adı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z="2000" i="1" smtClean="0"/>
              <a:t>Hesap adı</a:t>
            </a:r>
          </a:p>
          <a:p>
            <a:pPr marL="990600" lvl="1" indent="-533400">
              <a:lnSpc>
                <a:spcPct val="90000"/>
              </a:lnSpc>
            </a:pPr>
            <a:r>
              <a:rPr lang="tr-TR" sz="2000" i="1" smtClean="0"/>
              <a:t>Banka adresi</a:t>
            </a:r>
            <a:endParaRPr lang="tr-TR" sz="2000" smtClean="0"/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Banka hesapların    </a:t>
            </a:r>
            <a:r>
              <a:rPr lang="tr-TR" sz="2400" b="1" smtClean="0"/>
              <a:t>Açılış</a:t>
            </a:r>
            <a:r>
              <a:rPr lang="tr-TR" sz="2400" smtClean="0"/>
              <a:t> </a:t>
            </a:r>
            <a:r>
              <a:rPr lang="tr-TR" sz="2400" b="1" smtClean="0"/>
              <a:t> Devir Değerleri</a:t>
            </a:r>
            <a:r>
              <a:rPr lang="tr-TR" sz="2400" smtClean="0"/>
              <a:t> varsa işlenir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60350"/>
            <a:ext cx="7772400" cy="56896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BANKA HAREKETİ</a:t>
            </a:r>
            <a:endParaRPr lang="tr-TR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tr-TR" sz="2400" smtClean="0"/>
              <a:t>Banka hesaplarına gelen ve giden havale- bankalar ve banka </a:t>
            </a:r>
          </a:p>
          <a:p>
            <a:pPr>
              <a:buFontTx/>
              <a:buNone/>
            </a:pPr>
            <a:r>
              <a:rPr lang="tr-TR" sz="2400" smtClean="0"/>
              <a:t>hesapları arasındaki işlemleri- borç ve alacak işlemleri için bu </a:t>
            </a:r>
          </a:p>
          <a:p>
            <a:pPr>
              <a:buFontTx/>
              <a:buNone/>
            </a:pPr>
            <a:r>
              <a:rPr lang="tr-TR" sz="2400" smtClean="0"/>
              <a:t>menü kullanılır</a:t>
            </a:r>
            <a:endParaRPr lang="tr-TR" sz="2400" b="1" smtClean="0"/>
          </a:p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 RAPORLAR</a:t>
            </a:r>
            <a:endParaRPr lang="tr-TR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tr-TR" sz="2400" smtClean="0"/>
              <a:t>Banka kayıtlarından faydalanarak </a:t>
            </a:r>
          </a:p>
          <a:p>
            <a:r>
              <a:rPr lang="tr-TR" sz="1800" smtClean="0"/>
              <a:t>Banka  bakiye listeleri </a:t>
            </a:r>
          </a:p>
          <a:p>
            <a:r>
              <a:rPr lang="tr-TR" sz="1800" smtClean="0"/>
              <a:t>Banka  ekstreleri</a:t>
            </a:r>
            <a:endParaRPr lang="tr-TR" sz="1800" b="1" smtClean="0"/>
          </a:p>
          <a:p>
            <a:pPr>
              <a:buFontTx/>
              <a:buNone/>
            </a:pPr>
            <a:r>
              <a:rPr lang="tr-TR" b="1" smtClean="0">
                <a:solidFill>
                  <a:schemeClr val="accent2"/>
                </a:solidFill>
              </a:rPr>
              <a:t> SERVİS</a:t>
            </a:r>
            <a:endParaRPr lang="tr-TR" smtClean="0">
              <a:solidFill>
                <a:schemeClr val="accent2"/>
              </a:solidFill>
            </a:endParaRPr>
          </a:p>
        </p:txBody>
      </p:sp>
      <p:sp>
        <p:nvSpPr>
          <p:cNvPr id="194563" name="Rectangle 4"/>
          <p:cNvSpPr>
            <a:spLocks noChangeArrowheads="1"/>
          </p:cNvSpPr>
          <p:nvPr/>
        </p:nvSpPr>
        <p:spPr bwMode="auto">
          <a:xfrm>
            <a:off x="395288" y="4652963"/>
            <a:ext cx="8351837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0"/>
              </a:spcBef>
              <a:buFont typeface="Wingdings" pitchFamily="2" charset="2"/>
              <a:buNone/>
            </a:pPr>
            <a:r>
              <a:rPr lang="tr-TR" sz="2000"/>
              <a:t>Banka  kartı aktarması, devir işlemleri , saha boyları ve   işletmeye </a:t>
            </a:r>
          </a:p>
          <a:p>
            <a:pPr marL="914400" indent="-457200">
              <a:spcBef>
                <a:spcPct val="0"/>
              </a:spcBef>
              <a:buFont typeface="Wingdings" pitchFamily="2" charset="2"/>
              <a:buNone/>
            </a:pPr>
            <a:r>
              <a:rPr lang="tr-TR" sz="2000"/>
              <a:t>ve günün  mevzuatına göre güncelleştirmeler ve ayarlar bu menü de </a:t>
            </a:r>
          </a:p>
          <a:p>
            <a:pPr marL="914400" indent="-457200">
              <a:spcBef>
                <a:spcPct val="0"/>
              </a:spcBef>
              <a:buFont typeface="Wingdings" pitchFamily="2" charset="2"/>
              <a:buNone/>
            </a:pPr>
            <a:r>
              <a:rPr lang="tr-TR" sz="2000"/>
              <a:t>yapılır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80400" cy="53292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4000" b="1" smtClean="0">
                <a:solidFill>
                  <a:srgbClr val="FF0000"/>
                </a:solidFill>
                <a:latin typeface="Arial Black" pitchFamily="34" charset="0"/>
              </a:rPr>
              <a:t>4- İRSALİYE MODÜLÜ </a:t>
            </a:r>
            <a:endParaRPr lang="tr-TR" sz="4000" smtClean="0">
              <a:solidFill>
                <a:srgbClr val="FF0000"/>
              </a:solidFill>
              <a:latin typeface="Arial Black" pitchFamily="34" charset="0"/>
            </a:endParaRPr>
          </a:p>
          <a:p>
            <a:pPr marL="609600" indent="-609600">
              <a:buFontTx/>
              <a:buNone/>
            </a:pPr>
            <a:endParaRPr lang="tr-TR" sz="2400" smtClean="0"/>
          </a:p>
          <a:p>
            <a:pPr marL="609600" indent="-609600">
              <a:buFontTx/>
              <a:buNone/>
            </a:pPr>
            <a:r>
              <a:rPr lang="tr-TR" sz="2400" smtClean="0"/>
              <a:t>Ticari malın alınması  veya satılması durumunda ticari mal taşıma </a:t>
            </a:r>
          </a:p>
          <a:p>
            <a:pPr marL="609600" indent="-609600">
              <a:buFontTx/>
              <a:buNone/>
            </a:pPr>
            <a:r>
              <a:rPr lang="tr-TR" sz="2400" smtClean="0"/>
              <a:t>için düzenlenen belgedir.</a:t>
            </a:r>
            <a:r>
              <a:rPr lang="tr-TR" sz="3600" smtClean="0"/>
              <a:t>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60350"/>
            <a:ext cx="8137525" cy="60483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İrsaliye modülü  ile yapılabilecek işlemler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b="1" smtClean="0"/>
              <a:t>  ALIM VE SATIŞ İRSALİYESİ</a:t>
            </a:r>
            <a:endParaRPr lang="tr-TR" sz="1600" smtClean="0"/>
          </a:p>
          <a:p>
            <a:pPr>
              <a:lnSpc>
                <a:spcPct val="80000"/>
              </a:lnSpc>
            </a:pPr>
            <a:endParaRPr lang="tr-TR" sz="1600" smtClean="0"/>
          </a:p>
          <a:p>
            <a:pPr>
              <a:lnSpc>
                <a:spcPct val="80000"/>
              </a:lnSpc>
            </a:pPr>
            <a:r>
              <a:rPr lang="tr-TR" sz="1600" smtClean="0"/>
              <a:t>Satıcı firmadan gelen mal </a:t>
            </a:r>
            <a:r>
              <a:rPr lang="tr-TR" sz="1600" b="1" smtClean="0"/>
              <a:t>alım irsaliyeleri</a:t>
            </a:r>
            <a:r>
              <a:rPr lang="tr-TR" sz="1600" smtClean="0"/>
              <a:t>  bu programda bilgisayara işlenir. 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Alım irsaliyesi </a:t>
            </a:r>
            <a:r>
              <a:rPr lang="tr-TR" sz="1600" b="1" smtClean="0"/>
              <a:t>Alım faturasını</a:t>
            </a:r>
            <a:r>
              <a:rPr lang="tr-TR" sz="1600" smtClean="0"/>
              <a:t> bilgisayara işlemeye yarar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Müşteriye satılan mallar mal </a:t>
            </a:r>
            <a:r>
              <a:rPr lang="tr-TR" sz="1600" b="1" smtClean="0"/>
              <a:t>satış irsaliyesi</a:t>
            </a:r>
            <a:r>
              <a:rPr lang="tr-TR" sz="1600" smtClean="0"/>
              <a:t> bu programda düzenlenerek alıcı firmaya gönderilir.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Satış irsaliyesi </a:t>
            </a:r>
            <a:r>
              <a:rPr lang="tr-TR" sz="1600" b="1" smtClean="0"/>
              <a:t>satış faturasını</a:t>
            </a:r>
            <a:r>
              <a:rPr lang="tr-TR" sz="1600" smtClean="0"/>
              <a:t> düzenlememize yardımcı olur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İrsaliye düzenlenirken müşteri bilgileri CARİ programı kayıtlarından, mal bilgileri STOK programı kayıtlarından alınabilir</a:t>
            </a:r>
            <a:endParaRPr lang="tr-TR" sz="1600" b="1" smtClean="0"/>
          </a:p>
          <a:p>
            <a:pPr>
              <a:lnSpc>
                <a:spcPct val="80000"/>
              </a:lnSpc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chemeClr val="accent2"/>
                </a:solidFill>
              </a:rPr>
              <a:t>RAPORLAR</a:t>
            </a:r>
            <a:endParaRPr lang="tr-TR" sz="28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1600" smtClean="0"/>
          </a:p>
          <a:p>
            <a:pPr>
              <a:lnSpc>
                <a:spcPct val="80000"/>
              </a:lnSpc>
            </a:pPr>
            <a:r>
              <a:rPr lang="tr-TR" sz="1600" smtClean="0"/>
              <a:t>Alış ve satış irsaliye listesi ,  KDV raporları alınır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600" b="1" smtClean="0"/>
          </a:p>
          <a:p>
            <a:pPr>
              <a:lnSpc>
                <a:spcPct val="80000"/>
              </a:lnSpc>
            </a:pPr>
            <a:r>
              <a:rPr lang="tr-TR" sz="2400" b="1" smtClean="0">
                <a:solidFill>
                  <a:schemeClr val="accent2"/>
                </a:solidFill>
              </a:rPr>
              <a:t>SERVİS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16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KDV oranları, saha boyları, satış ve alış irsaliye numaralarının sistem tarafından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oluşturulmasını sağlar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İrsaliye  Programı işletmeye ve günün mevzuatına göre güncelleştirilir.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4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4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4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4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4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46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4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4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46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24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24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246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19138" y="260350"/>
            <a:ext cx="8424862" cy="568960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tr-TR" sz="4400" b="1" u="sng" smtClean="0">
                <a:solidFill>
                  <a:srgbClr val="FF0000"/>
                </a:solidFill>
              </a:rPr>
              <a:t>6- ÇEK-SENET MODÜLÜ</a:t>
            </a: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latin typeface="Arial" charset="0"/>
              </a:rPr>
              <a:t>Alım veya satış işlemleri karşılığında cari hesaplardan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latin typeface="Arial" charset="0"/>
              </a:rPr>
              <a:t>alınan veya verilen çek ve senetlerin bilgisayarda  takip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latin typeface="Arial" charset="0"/>
              </a:rPr>
              <a:t>edilmesi  için kullanılır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2400" b="1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>
                <a:latin typeface="Arial" charset="0"/>
              </a:rPr>
              <a:t>     Çek ve senet türleri</a:t>
            </a:r>
          </a:p>
          <a:p>
            <a:pPr marL="609600" indent="-609600">
              <a:lnSpc>
                <a:spcPct val="90000"/>
              </a:lnSpc>
            </a:pPr>
            <a:endParaRPr lang="tr-TR" sz="2400" b="1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tr-TR" sz="2400" b="1" smtClean="0">
                <a:latin typeface="Arial" charset="0"/>
              </a:rPr>
              <a:t>Müşteri çeki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b="1" smtClean="0">
                <a:latin typeface="Arial" charset="0"/>
              </a:rPr>
              <a:t>Müşteri senedi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b="1" smtClean="0">
                <a:latin typeface="Arial" charset="0"/>
              </a:rPr>
              <a:t>Firma çeki              (Kendi çekimiz)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b="1" smtClean="0">
                <a:latin typeface="Arial" charset="0"/>
              </a:rPr>
              <a:t>Firma senedimiz   ( Kendi senedimiz)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5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5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5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5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5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5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0"/>
            <a:ext cx="8420100" cy="64531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4000" b="1" smtClean="0">
                <a:solidFill>
                  <a:srgbClr val="FF0000"/>
                </a:solidFill>
              </a:rPr>
              <a:t>   5-  FATURA MODÜLÜ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1000" b="1" smtClean="0"/>
              <a:t>    </a:t>
            </a:r>
            <a:r>
              <a:rPr lang="tr-TR" sz="2400" b="1" smtClean="0">
                <a:solidFill>
                  <a:schemeClr val="accent2"/>
                </a:solidFill>
              </a:rPr>
              <a:t>Fatura  Modülü  ile yapılabilecek işlemler ve sonuçları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1800" b="1" smtClean="0"/>
              <a:t>  Alım Faturaları</a:t>
            </a:r>
            <a:endParaRPr lang="tr-TR" sz="1800" smtClean="0"/>
          </a:p>
          <a:p>
            <a:pPr marL="609600" indent="-609600">
              <a:lnSpc>
                <a:spcPct val="80000"/>
              </a:lnSpc>
            </a:pPr>
            <a:endParaRPr lang="tr-TR" sz="900" smtClean="0"/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Emtia (mal) alış , Duran varlık alış, Masraf faturaları bu modülde bilgisayara işlenir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Açık mal alış faturaları  </a:t>
            </a:r>
            <a:r>
              <a:rPr lang="tr-TR" sz="1800" smtClean="0">
                <a:solidFill>
                  <a:srgbClr val="FF0000"/>
                </a:solidFill>
              </a:rPr>
              <a:t>Cari hesabı</a:t>
            </a:r>
            <a:r>
              <a:rPr lang="tr-TR" sz="1800" smtClean="0"/>
              <a:t>  ve </a:t>
            </a:r>
            <a:r>
              <a:rPr lang="tr-TR" sz="1800" smtClean="0">
                <a:solidFill>
                  <a:srgbClr val="FF0000"/>
                </a:solidFill>
              </a:rPr>
              <a:t>stok kayıtlarını</a:t>
            </a:r>
            <a:r>
              <a:rPr lang="tr-TR" sz="1800" smtClean="0"/>
              <a:t> etkiler.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Emtia alış faturası ile alınan mallar stoklara giriş olarak kayıt edilmelidir.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Açık fatura ile alıştan dolayı satıcı işletmemizden alacaklıdır. Satıcının alacağının CARİ hesaba işlenmesi gerekir.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Kapalı mal alım  faturaları Satıcı  cari hesapları ilgilendirmez, stokları ilgilendirir.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Kapalı fatura ile alınan mal ve hizmetler dolayı satıcının işletmemizde alacağı yoktur.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Duran varlıkların açık fatura ile alınması durumunda satıcı cari alacaklı olur.. 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Kapalı fatura ile yapılan duran varlık  alışları cari hesapları ilgilendirmez.</a:t>
            </a:r>
            <a:r>
              <a:rPr lang="tr-TR" sz="1800" b="1" smtClean="0"/>
              <a:t> </a:t>
            </a:r>
            <a:endParaRPr lang="tr-TR" sz="1800" smtClean="0"/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İşletmenin faaliyetlerini sürdürebilmesi için yapılması gereken çeşitli harcamalar vardır. Kira, elektrik, su, ısıtma giderleri, kırtasiye masrafları, bakım onarım giderleri gibi. Tüketildikçe bedeli ödenen, elektrik, su, gibi giderler </a:t>
            </a:r>
            <a:r>
              <a:rPr lang="tr-TR" sz="1800" smtClean="0">
                <a:solidFill>
                  <a:srgbClr val="FF0000"/>
                </a:solidFill>
              </a:rPr>
              <a:t>stokları </a:t>
            </a:r>
            <a:r>
              <a:rPr lang="tr-TR" sz="1800" smtClean="0"/>
              <a:t>ilgilendirmez. 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Büyük miktarlarda alınıp, kullanılan temizlik malzemesi, gıda maddesi, kırtasiye malzemesi gibi gider harcamaları </a:t>
            </a:r>
            <a:r>
              <a:rPr lang="tr-TR" sz="1800" smtClean="0">
                <a:solidFill>
                  <a:srgbClr val="FF0000"/>
                </a:solidFill>
              </a:rPr>
              <a:t>stoklara</a:t>
            </a:r>
            <a:r>
              <a:rPr lang="tr-TR" sz="1800" smtClean="0"/>
              <a:t> işlenebilir.</a:t>
            </a: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Açık gider faturaları cari hesapları ilgilendirir.</a:t>
            </a:r>
          </a:p>
          <a:p>
            <a:pPr marL="609600" indent="-609600">
              <a:lnSpc>
                <a:spcPct val="80000"/>
              </a:lnSpc>
              <a:buFont typeface="Symbol" pitchFamily="18" charset="2"/>
              <a:buChar char=""/>
            </a:pPr>
            <a:r>
              <a:rPr lang="tr-TR" sz="1600" smtClean="0"/>
              <a:t>Kapalı gider faturaları cari hesapları ilgilendirmez</a:t>
            </a:r>
          </a:p>
          <a:p>
            <a:pPr marL="609600" indent="-609600">
              <a:lnSpc>
                <a:spcPct val="80000"/>
              </a:lnSpc>
            </a:pPr>
            <a:endParaRPr lang="tr-TR" sz="16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5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5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5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5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5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5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2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2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2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25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25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25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25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424862" cy="63373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2400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Satış Faturaları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700" smtClean="0"/>
          </a:p>
          <a:p>
            <a:pPr>
              <a:lnSpc>
                <a:spcPct val="80000"/>
              </a:lnSpc>
            </a:pPr>
            <a:r>
              <a:rPr lang="tr-TR" sz="1600" smtClean="0"/>
              <a:t>Mal satışları, Duran varlık satışları, Hizmet satış faturaları bu modülde bilgisayara işlenir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Yapılan satışın bedeli daha sonra tahsil edilmemişse  fatura açık olarak düzenlenir</a:t>
            </a:r>
            <a:r>
              <a:rPr lang="tr-TR" sz="1600" i="1" smtClean="0"/>
              <a:t>.</a:t>
            </a:r>
            <a:r>
              <a:rPr lang="tr-TR" sz="1600" smtClean="0"/>
              <a:t>  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Açık satış faturası hem </a:t>
            </a:r>
            <a:r>
              <a:rPr lang="tr-TR" sz="1600" smtClean="0">
                <a:solidFill>
                  <a:srgbClr val="FF0000"/>
                </a:solidFill>
              </a:rPr>
              <a:t>STOK</a:t>
            </a:r>
            <a:r>
              <a:rPr lang="tr-TR" sz="1600" smtClean="0"/>
              <a:t> kayıtlarını hem de </a:t>
            </a:r>
            <a:r>
              <a:rPr lang="tr-TR" sz="1600" smtClean="0">
                <a:solidFill>
                  <a:srgbClr val="FF0000"/>
                </a:solidFill>
              </a:rPr>
              <a:t>CARİ</a:t>
            </a:r>
            <a:r>
              <a:rPr lang="tr-TR" sz="1600" smtClean="0"/>
              <a:t> hesap kayıtlarını ilgilendirir.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Yapılan satışın bedeli  müşteriden alınmış ise, fatura kapalı olarak düzenlenir. 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Kapalı satış faturası STOK kayıtlarını ilgilendirir. 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Müşteri aldığı malın bedelini ödediği için borcu yoktur. İşlem CARİ hesap kayıtlarını ilgilendirmez.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Hizmet faturaları stoku ilgilendirmez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Açık fatura ile yapılan hizmet satışları için  cari ( Müşteri Carisi)  borçlanır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Kapalı fatura ile yapılan hizmet satışları  cari hesabı ilgilendirmez</a:t>
            </a: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endParaRPr lang="tr-TR" sz="800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RAPORLAR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1600" smtClean="0"/>
          </a:p>
          <a:p>
            <a:pPr>
              <a:lnSpc>
                <a:spcPct val="80000"/>
              </a:lnSpc>
            </a:pPr>
            <a:r>
              <a:rPr lang="tr-TR" sz="1600" smtClean="0"/>
              <a:t>Alış ve satış fatura listesi , ıskonto raporları ,KDV raporları alınır.</a:t>
            </a: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endParaRPr lang="tr-TR" sz="2400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SERVİS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KDV oranları, saha boyları, satış ve alış Fatura  numaralarının sistem tarafından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oluşturulmasını sağlar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Fatura  modülü  işletmeye ve günün mevzuatına göre güncelleştirilir. 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/>
              <a:t>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6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6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6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6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6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6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6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6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6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6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6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6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6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6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6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26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26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26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26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26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26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26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26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26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266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266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266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266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266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266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424862" cy="568960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tr-TR" sz="4400" b="1" u="sng" smtClean="0">
                <a:solidFill>
                  <a:srgbClr val="FF0000"/>
                </a:solidFill>
              </a:rPr>
              <a:t>6- ÇEK-SENET MODÜLÜ</a:t>
            </a: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smtClean="0"/>
              <a:t>Alım veya satış işlemleri karşılığında cari hesaplardan alınan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smtClean="0"/>
              <a:t>veya verilen çek ve senetlerin takip edilmesi  için kullanılır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2400" b="1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z="2400" b="1" smtClean="0"/>
              <a:t>     Çek ve senet türleri</a:t>
            </a:r>
            <a:endParaRPr lang="tr-TR" sz="2400" smtClean="0"/>
          </a:p>
          <a:p>
            <a:pPr marL="609600" indent="-609600">
              <a:lnSpc>
                <a:spcPct val="90000"/>
              </a:lnSpc>
            </a:pPr>
            <a:endParaRPr lang="tr-TR" sz="2400" smtClean="0"/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Müşteri çeki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Müşteri senedi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Firma çeki              (Kendi çekimiz)</a:t>
            </a:r>
          </a:p>
          <a:p>
            <a:pPr marL="609600" indent="-609600">
              <a:lnSpc>
                <a:spcPct val="90000"/>
              </a:lnSpc>
            </a:pPr>
            <a:r>
              <a:rPr lang="tr-TR" sz="2400" smtClean="0"/>
              <a:t>Firma senedimiz   ( Kendi senedimiz)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497887" cy="61928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Çek- Senet  Modülü  ile yapılabilecek işlemler 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ÇEK SENET KARTI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1600" smtClean="0"/>
              <a:t>Her çek ve senet için KART açılır. Çek  veya senet Kartını sistem Bordrolar kısmında kendisi oluşturur.</a:t>
            </a:r>
            <a:endParaRPr lang="tr-TR" sz="1600" b="1" smtClean="0"/>
          </a:p>
          <a:p>
            <a:pPr>
              <a:lnSpc>
                <a:spcPct val="80000"/>
              </a:lnSpc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ÇEK SENET HAREKETİ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1600" smtClean="0"/>
          </a:p>
          <a:p>
            <a:pPr>
              <a:lnSpc>
                <a:spcPct val="80000"/>
              </a:lnSpc>
            </a:pPr>
            <a:r>
              <a:rPr lang="tr-TR" sz="1600" smtClean="0"/>
              <a:t>Müşteriden alınan çek ve senetlerin girişi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Satıcıya verilen firma çekleri, Firma senetleri, Müşteri çekleri(Ciro), Müşteri senetleri          ( Ciro)çıkışları</a:t>
            </a:r>
          </a:p>
          <a:p>
            <a:pPr>
              <a:lnSpc>
                <a:spcPct val="80000"/>
              </a:lnSpc>
            </a:pPr>
            <a:r>
              <a:rPr lang="tr-TR" sz="1600" smtClean="0"/>
              <a:t>Çek senet tahsili  ve ödemeleri Hareketlerde </a:t>
            </a:r>
            <a:r>
              <a:rPr lang="tr-TR" sz="2400" smtClean="0">
                <a:solidFill>
                  <a:srgbClr val="FF0000"/>
                </a:solidFill>
              </a:rPr>
              <a:t>BORDROLAR </a:t>
            </a:r>
            <a:r>
              <a:rPr lang="tr-TR" sz="1600" smtClean="0"/>
              <a:t>kullanılarak yapılır.</a:t>
            </a: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RAPORLAR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1600" smtClean="0"/>
              <a:t>Çek-senet kayıtlarından faydalanarak, müşteri çekleri listesi, firma çekleri listesi, müşteri senetleri listesi, firma senetleri listesi, tahsil edilecek çek-senet listesi gibi listeler düzenlenebilir</a:t>
            </a: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endParaRPr lang="tr-TR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chemeClr val="accent2"/>
                </a:solidFill>
              </a:rPr>
              <a:t>SERVİS</a:t>
            </a: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1600" smtClean="0"/>
              <a:t>ÇEK SENET   Programı işletmeye ve günün mevzuatına göre güncelleştirilir. Örneğin Default faiz oranı burada yapılır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8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8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8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8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8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8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87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87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87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87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87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87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60350"/>
            <a:ext cx="7772400" cy="59769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4000" b="1" u="sng" smtClean="0">
                <a:solidFill>
                  <a:srgbClr val="FF0000"/>
                </a:solidFill>
              </a:rPr>
              <a:t>7- KASA  MODÜLÜ</a:t>
            </a:r>
            <a:endParaRPr lang="tr-TR" sz="40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Nakit giriş ve çıkışların takip edilmesi,ne yarar</a:t>
            </a:r>
            <a:endParaRPr lang="tr-TR" sz="1800" b="1" smtClean="0"/>
          </a:p>
          <a:p>
            <a:pPr marL="609600" indent="-609600">
              <a:lnSpc>
                <a:spcPct val="80000"/>
              </a:lnSpc>
            </a:pPr>
            <a:r>
              <a:rPr lang="tr-TR" sz="1800" b="1" smtClean="0">
                <a:solidFill>
                  <a:schemeClr val="accent2"/>
                </a:solidFill>
              </a:rPr>
              <a:t>Kasa   Modülü   ile yapılabilecek işlemler</a:t>
            </a:r>
            <a:r>
              <a:rPr lang="tr-TR" sz="1800" b="1" smtClean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tr-TR" b="1" smtClean="0">
                <a:solidFill>
                  <a:schemeClr val="accent2"/>
                </a:solidFill>
              </a:rPr>
              <a:t>KASA KARTI</a:t>
            </a:r>
            <a:endParaRPr lang="tr-TR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Her kasa için kasa kartı açılır Kasa  kartları açılırken  her kasa  kart için </a:t>
            </a:r>
            <a:endParaRPr lang="tr-TR" sz="1800" i="1" smtClean="0"/>
          </a:p>
          <a:p>
            <a:pPr marL="990600" lvl="1" indent="-533400">
              <a:lnSpc>
                <a:spcPct val="80000"/>
              </a:lnSpc>
            </a:pPr>
            <a:r>
              <a:rPr lang="tr-TR" sz="1600" i="1" smtClean="0"/>
              <a:t>Kasa Kodu</a:t>
            </a:r>
          </a:p>
          <a:p>
            <a:pPr marL="990600" lvl="1" indent="-533400">
              <a:lnSpc>
                <a:spcPct val="80000"/>
              </a:lnSpc>
            </a:pPr>
            <a:r>
              <a:rPr lang="tr-TR" sz="1600" i="1" smtClean="0"/>
              <a:t>Kasa  adı</a:t>
            </a:r>
            <a:endParaRPr lang="tr-TR" sz="1600" smtClean="0"/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Kasaların   </a:t>
            </a:r>
            <a:r>
              <a:rPr lang="tr-TR" sz="1800" b="1" smtClean="0"/>
              <a:t>Açılış</a:t>
            </a:r>
            <a:r>
              <a:rPr lang="tr-TR" sz="1800" smtClean="0"/>
              <a:t> </a:t>
            </a:r>
            <a:r>
              <a:rPr lang="tr-TR" sz="1800" b="1" smtClean="0"/>
              <a:t> Devir Değerleri</a:t>
            </a:r>
            <a:r>
              <a:rPr lang="tr-TR" sz="1800" smtClean="0"/>
              <a:t> varsa işlenir</a:t>
            </a:r>
            <a:endParaRPr lang="tr-TR" sz="1800" b="1" smtClean="0"/>
          </a:p>
          <a:p>
            <a:pPr marL="609600" indent="-609600">
              <a:lnSpc>
                <a:spcPct val="80000"/>
              </a:lnSpc>
            </a:pPr>
            <a:r>
              <a:rPr lang="tr-TR" b="1" smtClean="0">
                <a:solidFill>
                  <a:schemeClr val="accent2"/>
                </a:solidFill>
              </a:rPr>
              <a:t>KASA HAREKETİ</a:t>
            </a:r>
            <a:endParaRPr lang="tr-TR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Kasadan nakit giriş ve çıkış işlemleri için bu program kullanılır. Cari tahsilat, cari ödeme, kira serbest meslek ödemesi, gider makbuzu ile ödemeler, bankaya para yatırılması, bankadan para çekilmesi vb</a:t>
            </a:r>
            <a:endParaRPr lang="tr-TR" sz="1800" b="1" smtClean="0"/>
          </a:p>
          <a:p>
            <a:pPr marL="609600" indent="-609600">
              <a:lnSpc>
                <a:spcPct val="80000"/>
              </a:lnSpc>
            </a:pPr>
            <a:r>
              <a:rPr lang="tr-TR" b="1" smtClean="0">
                <a:solidFill>
                  <a:schemeClr val="accent2"/>
                </a:solidFill>
              </a:rPr>
              <a:t>RAPORLAR</a:t>
            </a:r>
            <a:endParaRPr lang="tr-TR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Kasa kayıtlarından faydalanarak Kasa bakiye listeleri, Kasa  ekstreleri, Günlük ve aylık kasa durum listeleri alınabilir.</a:t>
            </a:r>
            <a:endParaRPr lang="tr-TR" sz="1800" b="1" smtClean="0"/>
          </a:p>
          <a:p>
            <a:pPr marL="609600" indent="-609600">
              <a:lnSpc>
                <a:spcPct val="80000"/>
              </a:lnSpc>
            </a:pPr>
            <a:r>
              <a:rPr lang="tr-TR" sz="2400" b="1" smtClean="0">
                <a:solidFill>
                  <a:schemeClr val="accent2"/>
                </a:solidFill>
              </a:rPr>
              <a:t>SERVİS</a:t>
            </a:r>
            <a:endParaRPr lang="tr-TR" sz="2400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tr-TR" sz="1800" smtClean="0"/>
              <a:t>Kasa modülü saha ayarları, tahsil ve tediye makbuz numaralarının sistem tarafından verilmesi, devir işlemleri vb işlemler yapılır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29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29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29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569325" cy="59769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4400" b="1" u="sng" smtClean="0">
                <a:solidFill>
                  <a:srgbClr val="FF0000"/>
                </a:solidFill>
              </a:rPr>
              <a:t>8- BORDRO  MODÜLÜ</a:t>
            </a:r>
            <a:endParaRPr lang="tr-TR" sz="44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tr-TR" sz="20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b="1" smtClean="0"/>
              <a:t>Personel ücretlerini ve bu ücretlerden yapılan kesintileri  göstermek için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b="1" smtClean="0"/>
              <a:t>düzenlenen çizelgeye </a:t>
            </a:r>
            <a:r>
              <a:rPr lang="tr-TR" sz="2000" b="1" smtClean="0">
                <a:solidFill>
                  <a:srgbClr val="FF0000"/>
                </a:solidFill>
              </a:rPr>
              <a:t>bordro</a:t>
            </a:r>
            <a:r>
              <a:rPr lang="tr-TR" sz="2000" b="1" smtClean="0"/>
              <a:t> denilir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tr-TR" sz="20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chemeClr val="accent2"/>
                </a:solidFill>
              </a:rPr>
              <a:t>Bordro  Modülü   ile yapılabilecek işlemler</a:t>
            </a:r>
            <a:r>
              <a:rPr lang="tr-TR" sz="2000" b="1" smtClean="0"/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tr-TR" sz="20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3600" b="1" smtClean="0">
                <a:solidFill>
                  <a:schemeClr val="accent2"/>
                </a:solidFill>
              </a:rPr>
              <a:t>PERSONEL SİCİL KARTI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smtClean="0"/>
              <a:t>Her Personel  için sicil kart kartı açılır Personele verilecek Aylık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smtClean="0"/>
              <a:t>brüt veya net ücret karta işlenir.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tr-TR" sz="3600" b="1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3600" b="1" smtClean="0">
                <a:solidFill>
                  <a:schemeClr val="accent2"/>
                </a:solidFill>
              </a:rPr>
              <a:t>PUANTAJ İŞLEMLERİ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smtClean="0"/>
              <a:t>Personelin aylık çalışma süreleri , fazla mesaileri, tatil bigileri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000" smtClean="0"/>
              <a:t>girilerek ücretleri hesaplanır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6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6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6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6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6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6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36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36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36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368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368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368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36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36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36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333375"/>
            <a:ext cx="7993062" cy="60483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4400" b="1" smtClean="0">
                <a:solidFill>
                  <a:schemeClr val="accent2"/>
                </a:solidFill>
              </a:rPr>
              <a:t>RAPORLAR</a:t>
            </a:r>
            <a:endParaRPr lang="tr-TR" sz="4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sz="2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sz="2000" smtClean="0"/>
              <a:t>Bordro kayıtlarından faydalanarak</a:t>
            </a:r>
            <a:r>
              <a:rPr lang="tr-TR" sz="28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>
              <a:lnSpc>
                <a:spcPct val="90000"/>
              </a:lnSpc>
            </a:pPr>
            <a:r>
              <a:rPr lang="tr-TR" sz="1800" smtClean="0"/>
              <a:t>Ücret icmal raporları</a:t>
            </a:r>
          </a:p>
          <a:p>
            <a:pPr>
              <a:lnSpc>
                <a:spcPct val="90000"/>
              </a:lnSpc>
            </a:pPr>
            <a:r>
              <a:rPr lang="tr-TR" sz="1800" smtClean="0"/>
              <a:t>Aylık prim ve hizmet belgesi</a:t>
            </a:r>
          </a:p>
          <a:p>
            <a:pPr>
              <a:lnSpc>
                <a:spcPct val="90000"/>
              </a:lnSpc>
            </a:pPr>
            <a:r>
              <a:rPr lang="tr-TR" sz="1800" smtClean="0"/>
              <a:t>Vizite kağıdı</a:t>
            </a:r>
          </a:p>
          <a:p>
            <a:pPr>
              <a:lnSpc>
                <a:spcPct val="90000"/>
              </a:lnSpc>
            </a:pPr>
            <a:r>
              <a:rPr lang="tr-TR" sz="1800" smtClean="0"/>
              <a:t>Giriş ve çıkış bildirgeleri</a:t>
            </a:r>
          </a:p>
          <a:p>
            <a:pPr>
              <a:lnSpc>
                <a:spcPct val="90000"/>
              </a:lnSpc>
            </a:pPr>
            <a:r>
              <a:rPr lang="tr-TR" sz="1800" smtClean="0"/>
              <a:t>Kıdem ve ihbar tazminatları vb işlemler yapılır</a:t>
            </a:r>
          </a:p>
          <a:p>
            <a:pPr>
              <a:lnSpc>
                <a:spcPct val="90000"/>
              </a:lnSpc>
            </a:pPr>
            <a:r>
              <a:rPr lang="tr-TR" sz="4400" b="1" smtClean="0">
                <a:solidFill>
                  <a:schemeClr val="accent2"/>
                </a:solidFill>
              </a:rPr>
              <a:t>SERVİS</a:t>
            </a:r>
            <a:endParaRPr lang="tr-TR" sz="4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smtClean="0"/>
              <a:t>Aylık devir işlemleri, vergi ve prim oranları, saha boyları vb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smtClean="0"/>
              <a:t>ayarlar için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smtClean="0"/>
              <a:t>Servis bölümü kullanılarak  işletmeye ve günün mevzuatına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 smtClean="0"/>
              <a:t>göre güncelleştirilir. </a:t>
            </a:r>
          </a:p>
          <a:p>
            <a:pPr>
              <a:lnSpc>
                <a:spcPct val="90000"/>
              </a:lnSpc>
            </a:pPr>
            <a:endParaRPr lang="tr-TR" sz="24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37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37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37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37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37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37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37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37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379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7772400" cy="50323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BOŞLUK DOLDURMA SORULARI</a:t>
            </a:r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395288" y="1196975"/>
            <a:ext cx="8353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1- Ticari mal takip edilmesi  için …………… modülü kullanılır</a:t>
            </a:r>
          </a:p>
        </p:txBody>
      </p:sp>
      <p:sp>
        <p:nvSpPr>
          <p:cNvPr id="476165" name="Text Box 5"/>
          <p:cNvSpPr txBox="1">
            <a:spLocks noChangeArrowheads="1"/>
          </p:cNvSpPr>
          <p:nvPr/>
        </p:nvSpPr>
        <p:spPr bwMode="auto">
          <a:xfrm>
            <a:off x="4211638" y="908050"/>
            <a:ext cx="20161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STOK</a:t>
            </a:r>
          </a:p>
        </p:txBody>
      </p:sp>
      <p:sp>
        <p:nvSpPr>
          <p:cNvPr id="476168" name="Rectangle 8"/>
          <p:cNvSpPr>
            <a:spLocks noChangeArrowheads="1"/>
          </p:cNvSpPr>
          <p:nvPr/>
        </p:nvSpPr>
        <p:spPr bwMode="auto">
          <a:xfrm>
            <a:off x="395288" y="1700213"/>
            <a:ext cx="8353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2- Satıcıların ve alıcıların hesaplarının takibi için …………………… Modülü kullanılır </a:t>
            </a:r>
          </a:p>
        </p:txBody>
      </p:sp>
      <p:sp>
        <p:nvSpPr>
          <p:cNvPr id="476169" name="Text Box 9"/>
          <p:cNvSpPr txBox="1">
            <a:spLocks noChangeArrowheads="1"/>
          </p:cNvSpPr>
          <p:nvPr/>
        </p:nvSpPr>
        <p:spPr bwMode="auto">
          <a:xfrm>
            <a:off x="6516688" y="1557338"/>
            <a:ext cx="2376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CARİ</a:t>
            </a:r>
          </a:p>
        </p:txBody>
      </p:sp>
      <p:sp>
        <p:nvSpPr>
          <p:cNvPr id="476170" name="Rectangle 10"/>
          <p:cNvSpPr>
            <a:spLocks noChangeArrowheads="1"/>
          </p:cNvSpPr>
          <p:nvPr/>
        </p:nvSpPr>
        <p:spPr bwMode="auto">
          <a:xfrm>
            <a:off x="395288" y="2565400"/>
            <a:ext cx="8353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3 –Nakit işlemleri için ………………….. Modülü kullanılır</a:t>
            </a:r>
          </a:p>
        </p:txBody>
      </p:sp>
      <p:sp>
        <p:nvSpPr>
          <p:cNvPr id="476171" name="Text Box 11"/>
          <p:cNvSpPr txBox="1">
            <a:spLocks noChangeArrowheads="1"/>
          </p:cNvSpPr>
          <p:nvPr/>
        </p:nvSpPr>
        <p:spPr bwMode="auto">
          <a:xfrm>
            <a:off x="3276600" y="2349500"/>
            <a:ext cx="23764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KASA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395288" y="3213100"/>
            <a:ext cx="8353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4 –Çek ve senet takibi için ………………..Modülü kullanılır</a:t>
            </a:r>
          </a:p>
        </p:txBody>
      </p:sp>
      <p:sp>
        <p:nvSpPr>
          <p:cNvPr id="476173" name="Text Box 13"/>
          <p:cNvSpPr txBox="1">
            <a:spLocks noChangeArrowheads="1"/>
          </p:cNvSpPr>
          <p:nvPr/>
        </p:nvSpPr>
        <p:spPr bwMode="auto">
          <a:xfrm>
            <a:off x="3059113" y="2924175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ÇEK/ SENET</a:t>
            </a:r>
          </a:p>
        </p:txBody>
      </p:sp>
      <p:sp>
        <p:nvSpPr>
          <p:cNvPr id="476176" name="Rectangle 16"/>
          <p:cNvSpPr>
            <a:spLocks noChangeArrowheads="1"/>
          </p:cNvSpPr>
          <p:nvPr/>
        </p:nvSpPr>
        <p:spPr bwMode="auto">
          <a:xfrm>
            <a:off x="395288" y="3716338"/>
            <a:ext cx="8280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5– Mal alış irsaliyesi ………………………. Modülü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kullanılarak bilgisayara kaydı yapılır</a:t>
            </a:r>
          </a:p>
        </p:txBody>
      </p:sp>
      <p:sp>
        <p:nvSpPr>
          <p:cNvPr id="476177" name="Text Box 17"/>
          <p:cNvSpPr txBox="1">
            <a:spLocks noChangeArrowheads="1"/>
          </p:cNvSpPr>
          <p:nvPr/>
        </p:nvSpPr>
        <p:spPr bwMode="auto">
          <a:xfrm>
            <a:off x="3203575" y="3573463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İRSALİYE</a:t>
            </a:r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323850" y="4581525"/>
            <a:ext cx="8280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6 – Mal satış faturası  ………………………. Modülü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kullanılarak düzenlenir</a:t>
            </a:r>
          </a:p>
        </p:txBody>
      </p:sp>
      <p:sp>
        <p:nvSpPr>
          <p:cNvPr id="476180" name="Text Box 20"/>
          <p:cNvSpPr txBox="1">
            <a:spLocks noChangeArrowheads="1"/>
          </p:cNvSpPr>
          <p:nvPr/>
        </p:nvSpPr>
        <p:spPr bwMode="auto">
          <a:xfrm>
            <a:off x="3348038" y="4437063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FATURA</a:t>
            </a:r>
          </a:p>
        </p:txBody>
      </p:sp>
      <p:sp>
        <p:nvSpPr>
          <p:cNvPr id="476181" name="Rectangle 21"/>
          <p:cNvSpPr>
            <a:spLocks noChangeArrowheads="1"/>
          </p:cNvSpPr>
          <p:nvPr/>
        </p:nvSpPr>
        <p:spPr bwMode="auto">
          <a:xfrm>
            <a:off x="323850" y="5445125"/>
            <a:ext cx="8280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7 – Personel ücreti  …………………..Modülünden 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yararlanılarak hesaplanır</a:t>
            </a:r>
          </a:p>
        </p:txBody>
      </p:sp>
      <p:sp>
        <p:nvSpPr>
          <p:cNvPr id="476182" name="Text Box 22"/>
          <p:cNvSpPr txBox="1">
            <a:spLocks noChangeArrowheads="1"/>
          </p:cNvSpPr>
          <p:nvPr/>
        </p:nvSpPr>
        <p:spPr bwMode="auto">
          <a:xfrm>
            <a:off x="3203575" y="5300663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BORDRO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7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7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7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7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7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76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7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7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76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7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7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7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47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47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47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76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76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76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7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7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7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47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47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47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76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76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76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47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  <p:bldP spid="476164" grpId="0"/>
      <p:bldP spid="476182" grpId="0" build="allAtOnce"/>
    </p:bld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395288" y="333375"/>
            <a:ext cx="7772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8– İşletmenin her Ticari mal takibi için stok modülünde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………………..   açılır.</a:t>
            </a:r>
          </a:p>
        </p:txBody>
      </p:sp>
      <p:sp>
        <p:nvSpPr>
          <p:cNvPr id="478215" name="Text Box 7"/>
          <p:cNvSpPr txBox="1">
            <a:spLocks noChangeArrowheads="1"/>
          </p:cNvSpPr>
          <p:nvPr/>
        </p:nvSpPr>
        <p:spPr bwMode="auto">
          <a:xfrm>
            <a:off x="684213" y="692150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STOK KARTI</a:t>
            </a:r>
          </a:p>
        </p:txBody>
      </p:sp>
      <p:sp>
        <p:nvSpPr>
          <p:cNvPr id="478216" name="Rectangle 8"/>
          <p:cNvSpPr>
            <a:spLocks noChangeArrowheads="1"/>
          </p:cNvSpPr>
          <p:nvPr/>
        </p:nvSpPr>
        <p:spPr bwMode="auto">
          <a:xfrm>
            <a:off x="468313" y="1628775"/>
            <a:ext cx="7772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9 – İşletmenin her satıcı takibi için cari modülünde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………………..   açılır.</a:t>
            </a:r>
          </a:p>
        </p:txBody>
      </p:sp>
      <p:sp>
        <p:nvSpPr>
          <p:cNvPr id="478217" name="Text Box 9"/>
          <p:cNvSpPr txBox="1">
            <a:spLocks noChangeArrowheads="1"/>
          </p:cNvSpPr>
          <p:nvPr/>
        </p:nvSpPr>
        <p:spPr bwMode="auto">
          <a:xfrm>
            <a:off x="755650" y="2133600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CARİ KARTI</a:t>
            </a:r>
          </a:p>
        </p:txBody>
      </p:sp>
      <p:sp>
        <p:nvSpPr>
          <p:cNvPr id="478218" name="Rectangle 10"/>
          <p:cNvSpPr>
            <a:spLocks noChangeArrowheads="1"/>
          </p:cNvSpPr>
          <p:nvPr/>
        </p:nvSpPr>
        <p:spPr bwMode="auto">
          <a:xfrm>
            <a:off x="250825" y="2636838"/>
            <a:ext cx="7772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10 – İşletmenin nakit paralarını takip etmek için her kasa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için  ………………..   açılır.</a:t>
            </a:r>
          </a:p>
        </p:txBody>
      </p:sp>
      <p:sp>
        <p:nvSpPr>
          <p:cNvPr id="478219" name="Text Box 11"/>
          <p:cNvSpPr txBox="1">
            <a:spLocks noChangeArrowheads="1"/>
          </p:cNvSpPr>
          <p:nvPr/>
        </p:nvSpPr>
        <p:spPr bwMode="auto">
          <a:xfrm>
            <a:off x="1187450" y="3068638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KASA KARTI</a:t>
            </a:r>
          </a:p>
        </p:txBody>
      </p:sp>
      <p:sp>
        <p:nvSpPr>
          <p:cNvPr id="478223" name="Rectangle 15"/>
          <p:cNvSpPr>
            <a:spLocks noChangeArrowheads="1"/>
          </p:cNvSpPr>
          <p:nvPr/>
        </p:nvSpPr>
        <p:spPr bwMode="auto">
          <a:xfrm>
            <a:off x="250825" y="3644900"/>
            <a:ext cx="7772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11 – Personel ücretinin hesaplanması için her personel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için……………………………………açılır.</a:t>
            </a:r>
          </a:p>
        </p:txBody>
      </p:sp>
      <p:sp>
        <p:nvSpPr>
          <p:cNvPr id="478224" name="Text Box 16"/>
          <p:cNvSpPr txBox="1">
            <a:spLocks noChangeArrowheads="1"/>
          </p:cNvSpPr>
          <p:nvPr/>
        </p:nvSpPr>
        <p:spPr bwMode="auto">
          <a:xfrm>
            <a:off x="1692275" y="4149725"/>
            <a:ext cx="41036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 b="1">
                <a:solidFill>
                  <a:srgbClr val="FF0000"/>
                </a:solidFill>
                <a:latin typeface="Arial" charset="0"/>
              </a:rPr>
              <a:t>PERSONEL SİCİL KARTI</a:t>
            </a:r>
          </a:p>
        </p:txBody>
      </p:sp>
      <p:sp>
        <p:nvSpPr>
          <p:cNvPr id="478225" name="Rectangle 17"/>
          <p:cNvSpPr>
            <a:spLocks noChangeArrowheads="1"/>
          </p:cNvSpPr>
          <p:nvPr/>
        </p:nvSpPr>
        <p:spPr bwMode="auto">
          <a:xfrm>
            <a:off x="323850" y="5013325"/>
            <a:ext cx="7772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12 – Her çek ve senet için …………………………...açılır</a:t>
            </a:r>
          </a:p>
        </p:txBody>
      </p:sp>
      <p:sp>
        <p:nvSpPr>
          <p:cNvPr id="478226" name="Text Box 18"/>
          <p:cNvSpPr txBox="1">
            <a:spLocks noChangeArrowheads="1"/>
          </p:cNvSpPr>
          <p:nvPr/>
        </p:nvSpPr>
        <p:spPr bwMode="auto">
          <a:xfrm>
            <a:off x="3563938" y="4797425"/>
            <a:ext cx="41036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 b="1">
                <a:solidFill>
                  <a:srgbClr val="FF0000"/>
                </a:solidFill>
                <a:latin typeface="Arial" charset="0"/>
              </a:rPr>
              <a:t>ÇEK SENET KARTI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8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8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8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7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7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7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7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7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7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7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7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7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7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7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7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47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47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47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7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7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7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6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569325" cy="936625"/>
          </a:xfrm>
        </p:spPr>
        <p:txBody>
          <a:bodyPr/>
          <a:lstStyle/>
          <a:p>
            <a:pPr>
              <a:buFontTx/>
              <a:buNone/>
            </a:pPr>
            <a:r>
              <a:rPr lang="tr-TR" sz="2400" b="1" smtClean="0"/>
              <a:t>13 – Nakit tahsilatlar kasa modülünün   ………………………….  </a:t>
            </a:r>
          </a:p>
          <a:p>
            <a:pPr>
              <a:buFontTx/>
              <a:buNone/>
            </a:pPr>
            <a:r>
              <a:rPr lang="tr-TR" sz="2400" b="1" smtClean="0"/>
              <a:t>        Menüsünde yapılır</a:t>
            </a:r>
          </a:p>
        </p:txBody>
      </p:sp>
      <p:sp>
        <p:nvSpPr>
          <p:cNvPr id="479237" name="Text Box 5"/>
          <p:cNvSpPr txBox="1">
            <a:spLocks noChangeArrowheads="1"/>
          </p:cNvSpPr>
          <p:nvPr/>
        </p:nvSpPr>
        <p:spPr bwMode="auto">
          <a:xfrm>
            <a:off x="5435600" y="0"/>
            <a:ext cx="3311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>
                <a:solidFill>
                  <a:srgbClr val="FF0000"/>
                </a:solidFill>
                <a:latin typeface="Arial" charset="0"/>
              </a:rPr>
              <a:t>KASA HAREKETLERİ</a:t>
            </a:r>
          </a:p>
        </p:txBody>
      </p:sp>
      <p:sp>
        <p:nvSpPr>
          <p:cNvPr id="479238" name="Rectangle 6"/>
          <p:cNvSpPr>
            <a:spLocks noChangeArrowheads="1"/>
          </p:cNvSpPr>
          <p:nvPr/>
        </p:nvSpPr>
        <p:spPr bwMode="auto">
          <a:xfrm>
            <a:off x="250825" y="1341438"/>
            <a:ext cx="856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14 – Müşteriden alınan çeklerin girişleri  ……………………….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Menüsünde yapılır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5148263" y="1125538"/>
            <a:ext cx="37449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1800">
                <a:solidFill>
                  <a:srgbClr val="FF0000"/>
                </a:solidFill>
                <a:latin typeface="Arial" charset="0"/>
              </a:rPr>
              <a:t>ÇEK- SENET  HAREKETLERİ</a:t>
            </a:r>
          </a:p>
        </p:txBody>
      </p:sp>
      <p:sp>
        <p:nvSpPr>
          <p:cNvPr id="479240" name="Rectangle 8"/>
          <p:cNvSpPr>
            <a:spLocks noChangeArrowheads="1"/>
          </p:cNvSpPr>
          <p:nvPr/>
        </p:nvSpPr>
        <p:spPr bwMode="auto">
          <a:xfrm>
            <a:off x="250825" y="2276475"/>
            <a:ext cx="856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15 – Cariyi borçlandırma işlemi cari modülünün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………………………………... menüsünde yapılır.</a:t>
            </a:r>
          </a:p>
        </p:txBody>
      </p:sp>
      <p:sp>
        <p:nvSpPr>
          <p:cNvPr id="479241" name="Text Box 9"/>
          <p:cNvSpPr txBox="1">
            <a:spLocks noChangeArrowheads="1"/>
          </p:cNvSpPr>
          <p:nvPr/>
        </p:nvSpPr>
        <p:spPr bwMode="auto">
          <a:xfrm>
            <a:off x="755650" y="2708275"/>
            <a:ext cx="3311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>
                <a:solidFill>
                  <a:srgbClr val="FF0000"/>
                </a:solidFill>
                <a:latin typeface="Arial" charset="0"/>
              </a:rPr>
              <a:t>CARİ  HAREKETLERİ</a:t>
            </a:r>
          </a:p>
        </p:txBody>
      </p:sp>
      <p:sp>
        <p:nvSpPr>
          <p:cNvPr id="479242" name="Rectangle 10"/>
          <p:cNvSpPr>
            <a:spLocks noChangeArrowheads="1"/>
          </p:cNvSpPr>
          <p:nvPr/>
        </p:nvSpPr>
        <p:spPr bwMode="auto">
          <a:xfrm>
            <a:off x="323850" y="3429000"/>
            <a:ext cx="856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16 – Satıcıya verilen çekler için çek senet modülünün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………………….…………..Menüsü kullanılır</a:t>
            </a:r>
          </a:p>
        </p:txBody>
      </p:sp>
      <p:sp>
        <p:nvSpPr>
          <p:cNvPr id="479243" name="Text Box 11"/>
          <p:cNvSpPr txBox="1">
            <a:spLocks noChangeArrowheads="1"/>
          </p:cNvSpPr>
          <p:nvPr/>
        </p:nvSpPr>
        <p:spPr bwMode="auto">
          <a:xfrm>
            <a:off x="684213" y="3789363"/>
            <a:ext cx="37084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1600">
                <a:solidFill>
                  <a:srgbClr val="FF0000"/>
                </a:solidFill>
                <a:latin typeface="Arial" charset="0"/>
              </a:rPr>
              <a:t>ÇEK- SENET  HAREKETLERİ</a:t>
            </a:r>
          </a:p>
        </p:txBody>
      </p:sp>
      <p:sp>
        <p:nvSpPr>
          <p:cNvPr id="479244" name="Rectangle 12"/>
          <p:cNvSpPr>
            <a:spLocks noChangeArrowheads="1"/>
          </p:cNvSpPr>
          <p:nvPr/>
        </p:nvSpPr>
        <p:spPr bwMode="auto">
          <a:xfrm>
            <a:off x="323850" y="4292600"/>
            <a:ext cx="856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17 – Nakit ödemeler kasa modülünün   ………………………….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 Menüsünde yapılır</a:t>
            </a:r>
          </a:p>
        </p:txBody>
      </p:sp>
      <p:sp>
        <p:nvSpPr>
          <p:cNvPr id="479245" name="Text Box 13"/>
          <p:cNvSpPr txBox="1">
            <a:spLocks noChangeArrowheads="1"/>
          </p:cNvSpPr>
          <p:nvPr/>
        </p:nvSpPr>
        <p:spPr bwMode="auto">
          <a:xfrm>
            <a:off x="5435600" y="4149725"/>
            <a:ext cx="3311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>
                <a:solidFill>
                  <a:srgbClr val="FF0000"/>
                </a:solidFill>
                <a:latin typeface="Arial" charset="0"/>
              </a:rPr>
              <a:t>KASA HAREKETLERİ</a:t>
            </a:r>
          </a:p>
        </p:txBody>
      </p:sp>
      <p:sp>
        <p:nvSpPr>
          <p:cNvPr id="479246" name="Rectangle 14"/>
          <p:cNvSpPr>
            <a:spLocks noChangeArrowheads="1"/>
          </p:cNvSpPr>
          <p:nvPr/>
        </p:nvSpPr>
        <p:spPr bwMode="auto">
          <a:xfrm>
            <a:off x="323850" y="5229225"/>
            <a:ext cx="856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18 – Bankaya para yatırma işlemi kasa modülü  …………………………. Menüsünde yapılır</a:t>
            </a:r>
          </a:p>
        </p:txBody>
      </p: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755650" y="5589588"/>
            <a:ext cx="3311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000">
                <a:solidFill>
                  <a:srgbClr val="FF0000"/>
                </a:solidFill>
                <a:latin typeface="Arial" charset="0"/>
              </a:rPr>
              <a:t>KASA HAREKETLERİ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9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9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9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9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7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7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7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7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7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7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479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479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479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79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79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79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479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479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479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7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7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7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60350"/>
            <a:ext cx="7772400" cy="597693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6000" b="1" u="sng" smtClean="0">
                <a:solidFill>
                  <a:srgbClr val="FF0000"/>
                </a:solidFill>
              </a:rPr>
              <a:t>7- KASA  MODÜLÜ</a:t>
            </a:r>
          </a:p>
          <a:p>
            <a:pPr marL="609600" indent="-609600">
              <a:buFontTx/>
              <a:buNone/>
            </a:pPr>
            <a:endParaRPr lang="tr-TR" sz="3600" b="1" u="sng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- </a:t>
            </a:r>
            <a:r>
              <a:rPr lang="tr-TR" sz="2800" b="1" smtClean="0"/>
              <a:t>Müşteri , banka vb para tahsilatların cari </a:t>
            </a:r>
          </a:p>
          <a:p>
            <a:pPr marL="609600" indent="-609600">
              <a:buFontTx/>
              <a:buNone/>
            </a:pPr>
            <a:r>
              <a:rPr lang="tr-TR" sz="2800" b="1" smtClean="0"/>
              <a:t>  hesaptan düşürülmesine ( mahsup)</a:t>
            </a:r>
          </a:p>
          <a:p>
            <a:pPr marL="609600" indent="-609600">
              <a:buFontTx/>
              <a:buNone/>
            </a:pPr>
            <a:endParaRPr lang="tr-TR" sz="2800" b="1" smtClean="0"/>
          </a:p>
          <a:p>
            <a:pPr marL="609600" indent="-609600">
              <a:buFontTx/>
              <a:buNone/>
            </a:pPr>
            <a:r>
              <a:rPr lang="tr-TR" sz="2800" b="1" smtClean="0"/>
              <a:t>- Satıcı , banka vb ödemeleri cari hesaptan </a:t>
            </a:r>
          </a:p>
          <a:p>
            <a:pPr marL="609600" indent="-609600">
              <a:buFontTx/>
              <a:buNone/>
            </a:pPr>
            <a:r>
              <a:rPr lang="tr-TR" sz="2800" b="1" smtClean="0"/>
              <a:t>  düşürülmesine ve nakit paranın takip edilmesine </a:t>
            </a:r>
          </a:p>
          <a:p>
            <a:pPr marL="609600" indent="-609600">
              <a:buFontTx/>
              <a:buNone/>
            </a:pPr>
            <a:r>
              <a:rPr lang="tr-TR" sz="2800" b="1" smtClean="0"/>
              <a:t>   yarayan bir modüldür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8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280400" cy="1008062"/>
          </a:xfrm>
        </p:spPr>
        <p:txBody>
          <a:bodyPr/>
          <a:lstStyle/>
          <a:p>
            <a:pPr>
              <a:buFontTx/>
              <a:buNone/>
            </a:pPr>
            <a:r>
              <a:rPr lang="tr-TR" sz="2400" b="1" smtClean="0"/>
              <a:t>19 – Ticari mal ekstreleri stok modülünün ………………   </a:t>
            </a:r>
          </a:p>
          <a:p>
            <a:pPr>
              <a:buFontTx/>
              <a:buNone/>
            </a:pPr>
            <a:r>
              <a:rPr lang="tr-TR" sz="2400" b="1" smtClean="0"/>
              <a:t>         Menüsünde öğrenilir</a:t>
            </a: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5940425" y="260350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477190" name="Rectangle 6"/>
          <p:cNvSpPr>
            <a:spLocks noChangeArrowheads="1"/>
          </p:cNvSpPr>
          <p:nvPr/>
        </p:nvSpPr>
        <p:spPr bwMode="auto">
          <a:xfrm>
            <a:off x="250825" y="2492375"/>
            <a:ext cx="8280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21 –Kasa  ekstreleri Kasa modülünün ………………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Menüsünde öğrenilir</a:t>
            </a:r>
          </a:p>
        </p:txBody>
      </p:sp>
      <p:sp>
        <p:nvSpPr>
          <p:cNvPr id="477191" name="Text Box 7"/>
          <p:cNvSpPr txBox="1">
            <a:spLocks noChangeArrowheads="1"/>
          </p:cNvSpPr>
          <p:nvPr/>
        </p:nvSpPr>
        <p:spPr bwMode="auto">
          <a:xfrm>
            <a:off x="6478588" y="1341438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477194" name="Rectangle 10"/>
          <p:cNvSpPr>
            <a:spLocks noChangeArrowheads="1"/>
          </p:cNvSpPr>
          <p:nvPr/>
        </p:nvSpPr>
        <p:spPr bwMode="auto">
          <a:xfrm>
            <a:off x="250825" y="1484313"/>
            <a:ext cx="8280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20– Satıcı ve müşteri  ekstreleri cari modülünün ……………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Menüsünde öğrenilir</a:t>
            </a:r>
          </a:p>
        </p:txBody>
      </p:sp>
      <p:sp>
        <p:nvSpPr>
          <p:cNvPr id="477195" name="Text Box 11"/>
          <p:cNvSpPr txBox="1">
            <a:spLocks noChangeArrowheads="1"/>
          </p:cNvSpPr>
          <p:nvPr/>
        </p:nvSpPr>
        <p:spPr bwMode="auto">
          <a:xfrm>
            <a:off x="5508625" y="2276475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477200" name="Rectangle 16"/>
          <p:cNvSpPr>
            <a:spLocks noChangeArrowheads="1"/>
          </p:cNvSpPr>
          <p:nvPr/>
        </p:nvSpPr>
        <p:spPr bwMode="auto">
          <a:xfrm>
            <a:off x="323850" y="3573463"/>
            <a:ext cx="8353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22 – Müşterilerin bakiye durumu  cari modülünün ………………….    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        Menüsünde öğrenilir</a:t>
            </a:r>
          </a:p>
        </p:txBody>
      </p:sp>
      <p:sp>
        <p:nvSpPr>
          <p:cNvPr id="477201" name="Text Box 17"/>
          <p:cNvSpPr txBox="1">
            <a:spLocks noChangeArrowheads="1"/>
          </p:cNvSpPr>
          <p:nvPr/>
        </p:nvSpPr>
        <p:spPr bwMode="auto">
          <a:xfrm>
            <a:off x="6478588" y="3284538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323850" y="4365625"/>
            <a:ext cx="8353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23- Ticari mal bakiye durumu  stok modülünün ……………………..   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tr-TR" sz="2200" b="1"/>
              <a:t>       menüsünde öğrenilir </a:t>
            </a:r>
          </a:p>
        </p:txBody>
      </p:sp>
      <p:sp>
        <p:nvSpPr>
          <p:cNvPr id="477203" name="Text Box 19"/>
          <p:cNvSpPr txBox="1">
            <a:spLocks noChangeArrowheads="1"/>
          </p:cNvSpPr>
          <p:nvPr/>
        </p:nvSpPr>
        <p:spPr bwMode="auto">
          <a:xfrm>
            <a:off x="6227763" y="4149725"/>
            <a:ext cx="2376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477204" name="Rectangle 20"/>
          <p:cNvSpPr>
            <a:spLocks noChangeArrowheads="1"/>
          </p:cNvSpPr>
          <p:nvPr/>
        </p:nvSpPr>
        <p:spPr bwMode="auto">
          <a:xfrm>
            <a:off x="395288" y="5229225"/>
            <a:ext cx="7772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None/>
            </a:pPr>
            <a:r>
              <a:rPr lang="tr-TR" sz="2400" b="1"/>
              <a:t>24 – İşletmenin portföyündeki çekler çek senetler   </a:t>
            </a:r>
          </a:p>
          <a:p>
            <a:pPr marL="342900" indent="-342900">
              <a:buFontTx/>
              <a:buNone/>
            </a:pPr>
            <a:r>
              <a:rPr lang="tr-TR" sz="2400" b="1"/>
              <a:t>       modülünün …………………… menüsünde öğrenilir</a:t>
            </a:r>
          </a:p>
        </p:txBody>
      </p:sp>
      <p:sp>
        <p:nvSpPr>
          <p:cNvPr id="477205" name="Text Box 21"/>
          <p:cNvSpPr txBox="1">
            <a:spLocks noChangeArrowheads="1"/>
          </p:cNvSpPr>
          <p:nvPr/>
        </p:nvSpPr>
        <p:spPr bwMode="auto">
          <a:xfrm>
            <a:off x="2555875" y="5589588"/>
            <a:ext cx="26654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457200">
              <a:spcBef>
                <a:spcPct val="50000"/>
              </a:spcBef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latin typeface="Arial" charset="0"/>
              </a:rPr>
              <a:t>RAPORLAR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7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7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7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47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47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47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47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47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47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7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7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7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7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7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7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47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47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47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7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7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7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47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47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47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50"/>
            <a:ext cx="8569325" cy="597693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6000" b="1" u="sng" smtClean="0">
                <a:solidFill>
                  <a:srgbClr val="FF0000"/>
                </a:solidFill>
              </a:rPr>
              <a:t>8- BORDRO  MODÜLÜ</a:t>
            </a:r>
            <a:endParaRPr lang="tr-TR" sz="600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tr-TR" b="1" smtClean="0"/>
          </a:p>
          <a:p>
            <a:pPr marL="609600" indent="-609600">
              <a:buFontTx/>
              <a:buNone/>
            </a:pPr>
            <a:r>
              <a:rPr lang="tr-TR" b="1" smtClean="0">
                <a:latin typeface="Arial" charset="0"/>
              </a:rPr>
              <a:t>İşe alınan işçilerin giriş, çıkış, ücret </a:t>
            </a:r>
          </a:p>
          <a:p>
            <a:pPr marL="609600" indent="-609600">
              <a:buFontTx/>
              <a:buNone/>
            </a:pPr>
            <a:r>
              <a:rPr lang="tr-TR" b="1" smtClean="0">
                <a:latin typeface="Arial" charset="0"/>
              </a:rPr>
              <a:t>hesaplanması, sosyal güvenlik kurumlarına </a:t>
            </a:r>
          </a:p>
          <a:p>
            <a:pPr marL="609600" indent="-609600">
              <a:buFontTx/>
              <a:buNone/>
            </a:pPr>
            <a:r>
              <a:rPr lang="tr-TR" b="1" smtClean="0">
                <a:latin typeface="Arial" charset="0"/>
              </a:rPr>
              <a:t>verilecek bildirgelerin vb belgelerin </a:t>
            </a:r>
          </a:p>
          <a:p>
            <a:pPr marL="609600" indent="-609600">
              <a:buFontTx/>
              <a:buNone/>
            </a:pPr>
            <a:r>
              <a:rPr lang="tr-TR" b="1" smtClean="0">
                <a:latin typeface="Arial" charset="0"/>
              </a:rPr>
              <a:t>hazırlanmasına yarayan bir modüldür.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8000" smtClean="0">
                <a:latin typeface="Arial Black" pitchFamily="34" charset="0"/>
              </a:rPr>
              <a:t>TEST </a:t>
            </a:r>
          </a:p>
          <a:p>
            <a:pPr algn="ctr">
              <a:buFontTx/>
              <a:buNone/>
            </a:pPr>
            <a:r>
              <a:rPr lang="tr-TR" sz="8000" smtClean="0">
                <a:latin typeface="Arial Black" pitchFamily="34" charset="0"/>
              </a:rPr>
              <a:t>SORULARI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7772400" cy="4114800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İşletme personelinin ücretlerinin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hesaplanması için hangisi kullanılır?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STOK-CARİ-FATURA PROGRAMI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PERSONEL BORDRO PROGRAMI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İŞLETME DEFTERİ PROGRAMI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MUHASEBE PROGRAMI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4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4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4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54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54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54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5329237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Hangisi stok programı kullanma amacı    </a:t>
            </a:r>
          </a:p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olamaz?</a:t>
            </a:r>
          </a:p>
          <a:p>
            <a:pPr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A-  Hangi mallardan ne kadar var.</a:t>
            </a:r>
          </a:p>
          <a:p>
            <a:pPr>
              <a:buFontTx/>
              <a:buNone/>
            </a:pPr>
            <a:r>
              <a:rPr lang="tr-TR" dirty="0" smtClean="0"/>
              <a:t>B – Hangi firmalara ne kadar borcumuz var.</a:t>
            </a:r>
          </a:p>
          <a:p>
            <a:pPr>
              <a:buFontTx/>
              <a:buNone/>
            </a:pPr>
            <a:r>
              <a:rPr lang="tr-TR" dirty="0" smtClean="0"/>
              <a:t>C – Stokta kalan malların değeri ne kadar	     </a:t>
            </a:r>
          </a:p>
          <a:p>
            <a:pPr>
              <a:buFontTx/>
              <a:buNone/>
            </a:pPr>
            <a:r>
              <a:rPr lang="tr-TR" dirty="0" smtClean="0"/>
              <a:t>D – Malların dönemlere göre satış miktarları     </a:t>
            </a:r>
          </a:p>
          <a:p>
            <a:pPr>
              <a:buFontTx/>
              <a:buNone/>
            </a:pPr>
            <a:r>
              <a:rPr lang="tr-TR" dirty="0" smtClean="0"/>
              <a:t>       ne kadar.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09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09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09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09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09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09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09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09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09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09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09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09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09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09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09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09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09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09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765175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Gıda maddesi pazarlayan işletmenin aldığı </a:t>
            </a:r>
          </a:p>
          <a:p>
            <a:pPr marL="533400" indent="-5334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bir adet buzdolabını tanımlamak için hangi </a:t>
            </a:r>
          </a:p>
          <a:p>
            <a:pPr marL="533400" indent="-5334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ifade kullanılır.</a:t>
            </a:r>
          </a:p>
          <a:p>
            <a:pPr marL="533400" indent="-5334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Emtia ( Ticari mal)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Demirbaş Eşya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Duran varlık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Masraf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03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03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03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03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03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03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Bir stokun bütün hareketlerini görmek için ne yaparsınız?</a:t>
            </a:r>
          </a:p>
          <a:p>
            <a:pPr marL="609600" indent="-609600">
              <a:buFontTx/>
              <a:buNone/>
            </a:pPr>
            <a:endParaRPr lang="tr-TR" sz="1000" b="1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Bakiye listesi çıkartırım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Envanter listesi çıkartırım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Stok ekstresi çıkartırım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Hepsi de doğrudur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143000"/>
            <a:ext cx="8280400" cy="5040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4000" b="1" smtClean="0">
                <a:solidFill>
                  <a:srgbClr val="3399FF"/>
                </a:solidFill>
                <a:latin typeface="Bauhaus 93" pitchFamily="82" charset="0"/>
              </a:rPr>
              <a:t>TİCARET İŞLETMESİNDE İKİ ÇEŞİT </a:t>
            </a:r>
          </a:p>
          <a:p>
            <a:pPr eaLnBrk="1" hangingPunct="1">
              <a:buFontTx/>
              <a:buNone/>
            </a:pPr>
            <a:r>
              <a:rPr lang="tr-TR" sz="4000" b="1" smtClean="0">
                <a:solidFill>
                  <a:srgbClr val="3399FF"/>
                </a:solidFill>
                <a:latin typeface="Bauhaus 93" pitchFamily="82" charset="0"/>
              </a:rPr>
              <a:t>MUHASEBE VARDIR</a:t>
            </a:r>
          </a:p>
          <a:p>
            <a:pPr eaLnBrk="1" hangingPunct="1">
              <a:buFontTx/>
              <a:buNone/>
            </a:pPr>
            <a:endParaRPr lang="tr-TR" sz="2400" b="1" smtClean="0">
              <a:solidFill>
                <a:srgbClr val="FF0000"/>
              </a:solidFill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r>
              <a:rPr lang="tr-TR" sz="5400" b="1" smtClean="0">
                <a:solidFill>
                  <a:schemeClr val="accent2"/>
                </a:solidFill>
                <a:latin typeface="Bauhaus 93" pitchFamily="82" charset="0"/>
              </a:rPr>
              <a:t>1- ÖN MUHASEBE </a:t>
            </a:r>
          </a:p>
          <a:p>
            <a:pPr eaLnBrk="1" hangingPunct="1">
              <a:buFontTx/>
              <a:buNone/>
            </a:pPr>
            <a:r>
              <a:rPr lang="tr-TR" sz="5400" b="1" smtClean="0">
                <a:solidFill>
                  <a:schemeClr val="accent2"/>
                </a:solidFill>
                <a:latin typeface="Bauhaus 93" pitchFamily="82" charset="0"/>
              </a:rPr>
              <a:t>2- GENEL MUHASEBE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Aşağıdaki işlemlerden hangisi bir cari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hesap hareketi doğurmaz</a:t>
            </a:r>
            <a:r>
              <a:rPr lang="tr-TR" b="1" dirty="0" smtClean="0"/>
              <a:t>.</a:t>
            </a:r>
            <a:endParaRPr lang="tr-TR" dirty="0" smtClean="0"/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Açık fatura ile müşteriye satış yapılması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Kapalı fatura ile satıcıdan mal alınması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Açık fatura ile satıcıdan mal alınması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Müşterimizden alacağımızı tahsil etmemiz.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080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Aşağıdaki yanlışlardan hangisi, cari hesap sonuçlarını etkilemez.</a:t>
            </a:r>
          </a:p>
          <a:p>
            <a:pPr marL="609600" indent="-609600">
              <a:buFontTx/>
              <a:buNone/>
            </a:pPr>
            <a:endParaRPr lang="tr-TR" sz="1000" b="1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İşlemin başkasının kartına işlenmesi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Borç yazılacak işlemin, alacak yazılması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Alacak yazılacak işlemin borç yazılması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İşlem tarihinin yanlış yazılması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7651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Alıcımızdan aldığımız parayı cari hesabına nasıl yazarız.</a:t>
            </a: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Alıcının cari hesabına borç yazarız.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Alıcının cari hesabına hem borç hem alacak yazarız.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Alıcının cari hesabına alacak yazarız.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Para alıcının cari hesabına yazılmaz.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Satıcıdan açık fatura ile alınan mal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Satıcı hesabına nasıl işlenir?</a:t>
            </a:r>
          </a:p>
          <a:p>
            <a:pPr marL="609600" indent="-609600">
              <a:buFontTx/>
              <a:buNone/>
            </a:pPr>
            <a:endParaRPr lang="tr-TR" sz="1000" b="1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Alacak yazılır.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Borç yazılır.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Hem borç hem de alacak yazılır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Yazılmaz.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549275"/>
            <a:ext cx="7772400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     Kapalı satış faturası, cari hesaba işlenirse nasıl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     yazılır?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dirty="0" smtClean="0"/>
              <a:t>Alacak yazılır.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dirty="0" smtClean="0"/>
              <a:t>Borç yazılır.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dirty="0" smtClean="0"/>
              <a:t>Hem borç hem de alacak yazılır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dirty="0" smtClean="0"/>
              <a:t>Yazılmaz.</a:t>
            </a:r>
            <a:endParaRPr lang="tr-TR" sz="2400" b="1" dirty="0" smtClean="0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400" b="1" dirty="0" smtClean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400" b="1" dirty="0" smtClean="0"/>
              <a:t>	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4582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Hangi belge cari hesap işlemlerine ait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değildir?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MAKBUZ            		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İRSALİYE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DEKONT		         	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FATURA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2513"/>
            <a:ext cx="7772400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Aşağıdakilerden hangi cümle yanlıştır?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dirty="0" smtClean="0"/>
              <a:t>Satıcımızın alacağı bizim borcumuzdur.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dirty="0" smtClean="0"/>
              <a:t>Satıcımızın bizden olan alacağı, bizdeki kartında alacak gözükür.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dirty="0" smtClean="0"/>
              <a:t>Alıcımızın bizden olan alacağı, bizdeki kartında alacak gözükür.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800" dirty="0" smtClean="0"/>
              <a:t>Alıcımızın bize olan borcu, bizdeki kartında borç gözükür.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692150"/>
            <a:ext cx="7772400" cy="4114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</a:t>
            </a:r>
            <a:r>
              <a:rPr lang="tr-TR" sz="2800" b="1" dirty="0" smtClean="0"/>
              <a:t> </a:t>
            </a:r>
            <a:r>
              <a:rPr lang="tr-TR" sz="2800" b="1" dirty="0" smtClean="0">
                <a:solidFill>
                  <a:srgbClr val="FF0000"/>
                </a:solidFill>
              </a:rPr>
              <a:t>Aşağıdakilerden hangi cümle yanlıştır?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dirty="0" smtClean="0"/>
              <a:t>Açık alış veya satış faturaları bir cari hesap hareketine aittir.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dirty="0" smtClean="0"/>
              <a:t>Makbuz parayı alan için tahsil, veren için tediye makbuzudur.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dirty="0" smtClean="0"/>
              <a:t>Dekont cari hesaba yazılan borç veya alacak işlemini bildirir.</a:t>
            </a:r>
          </a:p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tr-TR" sz="2800" dirty="0" smtClean="0"/>
              <a:t>Satıcıya verdiğimiz senet her zaman borç senedimizdir.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981075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Hangisi tahsilat işlemi değildir.</a:t>
            </a:r>
          </a:p>
          <a:p>
            <a:pPr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A) Alıcılardan para almak</a:t>
            </a:r>
          </a:p>
          <a:p>
            <a:pPr>
              <a:buFontTx/>
              <a:buNone/>
            </a:pPr>
            <a:r>
              <a:rPr lang="tr-TR" dirty="0" smtClean="0"/>
              <a:t>B) Alıcının hesabına para yatırmak</a:t>
            </a:r>
          </a:p>
          <a:p>
            <a:pPr>
              <a:buFontTx/>
              <a:buNone/>
            </a:pPr>
            <a:r>
              <a:rPr lang="tr-TR" dirty="0" smtClean="0"/>
              <a:t>C) Alıcılardan senet almak</a:t>
            </a:r>
          </a:p>
          <a:p>
            <a:pPr>
              <a:buFontTx/>
              <a:buNone/>
            </a:pPr>
            <a:r>
              <a:rPr lang="tr-TR" dirty="0" smtClean="0"/>
              <a:t>D) Alıcıdan çek almak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Hangisi tediye işlemi değildir?</a:t>
            </a:r>
          </a:p>
          <a:p>
            <a:pPr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A) Satıcılara para vermek</a:t>
            </a:r>
          </a:p>
          <a:p>
            <a:pPr>
              <a:buFontTx/>
              <a:buNone/>
            </a:pPr>
            <a:r>
              <a:rPr lang="tr-TR" dirty="0" smtClean="0"/>
              <a:t>B) Satıcılara çek vermek</a:t>
            </a:r>
          </a:p>
          <a:p>
            <a:pPr>
              <a:buFontTx/>
              <a:buNone/>
            </a:pPr>
            <a:r>
              <a:rPr lang="tr-TR" dirty="0" smtClean="0"/>
              <a:t>C) Satıcının hesabımıza para yatırması</a:t>
            </a:r>
          </a:p>
          <a:p>
            <a:pPr>
              <a:buFontTx/>
              <a:buNone/>
            </a:pPr>
            <a:r>
              <a:rPr lang="tr-TR" dirty="0" smtClean="0"/>
              <a:t>D) Satıcıya bankadan havale yapmak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6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6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6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6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6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6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6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6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6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6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6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280400" cy="5759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5400" b="1" smtClean="0">
                <a:solidFill>
                  <a:srgbClr val="3399FF"/>
                </a:solidFill>
                <a:latin typeface="Lucida Handwriting" pitchFamily="66" charset="0"/>
              </a:rPr>
              <a:t>1- ÖN MUHASEBE </a:t>
            </a:r>
          </a:p>
          <a:p>
            <a:pPr eaLnBrk="1" hangingPunct="1">
              <a:buFontTx/>
              <a:buNone/>
            </a:pPr>
            <a:r>
              <a:rPr lang="tr-TR" b="1" smtClean="0"/>
              <a:t> </a:t>
            </a:r>
          </a:p>
          <a:p>
            <a:pPr eaLnBrk="1" hangingPunct="1">
              <a:buFontTx/>
              <a:buNone/>
            </a:pPr>
            <a:r>
              <a:rPr lang="tr-TR" sz="4000" b="1" smtClean="0"/>
              <a:t>Ön muhasebe işletme içinde </a:t>
            </a:r>
          </a:p>
          <a:p>
            <a:pPr eaLnBrk="1" hangingPunct="1">
              <a:buFontTx/>
              <a:buNone/>
            </a:pPr>
            <a:r>
              <a:rPr lang="tr-TR" sz="4000" b="1" smtClean="0"/>
              <a:t>tutulur. </a:t>
            </a:r>
          </a:p>
          <a:p>
            <a:pPr eaLnBrk="1" hangingPunct="1">
              <a:buFontTx/>
              <a:buNone/>
            </a:pPr>
            <a:endParaRPr lang="tr-TR" sz="4000" b="1" smtClean="0"/>
          </a:p>
          <a:p>
            <a:pPr eaLnBrk="1" hangingPunct="1">
              <a:buFontTx/>
              <a:buNone/>
            </a:pPr>
            <a:r>
              <a:rPr lang="tr-TR" sz="4000" b="1" smtClean="0"/>
              <a:t>Bunun için ön muhasebe  </a:t>
            </a:r>
          </a:p>
          <a:p>
            <a:pPr eaLnBrk="1" hangingPunct="1">
              <a:buFontTx/>
              <a:buNone/>
            </a:pPr>
            <a:r>
              <a:rPr lang="tr-TR" sz="4000" b="1" smtClean="0"/>
              <a:t>Elemanına ihtiyaç duyulur. </a:t>
            </a:r>
          </a:p>
          <a:p>
            <a:pPr eaLnBrk="1" hangingPunct="1">
              <a:buFontTx/>
              <a:buNone/>
            </a:pPr>
            <a:endParaRPr lang="tr-TR" sz="4000" b="1" smtClean="0"/>
          </a:p>
          <a:p>
            <a:pPr eaLnBrk="1" hangingPunct="1">
              <a:buFontTx/>
              <a:buNone/>
            </a:pPr>
            <a:endParaRPr lang="tr-TR" sz="3600" b="1" smtClean="0"/>
          </a:p>
          <a:p>
            <a:pPr eaLnBrk="1" hangingPunct="1">
              <a:buFontTx/>
              <a:buNone/>
            </a:pPr>
            <a:endParaRPr lang="tr-TR" sz="3600" b="1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1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1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1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1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1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1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Hangisi tahsilat belgemiz değildir?</a:t>
            </a:r>
          </a:p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	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A) İşletmemize ait tahsilat makbuzu</a:t>
            </a:r>
          </a:p>
          <a:p>
            <a:pPr>
              <a:buFontTx/>
              <a:buNone/>
            </a:pPr>
            <a:r>
              <a:rPr lang="tr-TR" dirty="0" smtClean="0"/>
              <a:t>B) Müşterimize ait tediye makbuzu</a:t>
            </a:r>
          </a:p>
          <a:p>
            <a:pPr>
              <a:buFontTx/>
              <a:buNone/>
            </a:pPr>
            <a:r>
              <a:rPr lang="tr-TR" dirty="0" smtClean="0"/>
              <a:t>C) Müşterimizden gelen havalenin dekontu</a:t>
            </a:r>
          </a:p>
          <a:p>
            <a:pPr>
              <a:buFontTx/>
              <a:buNone/>
            </a:pPr>
            <a:r>
              <a:rPr lang="tr-TR" dirty="0" smtClean="0"/>
              <a:t>D) 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135938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İki işletmenin cari hesaplarını karşılaştırıp,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eşitlik sağlamasına ne denir?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EKSTRE              		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CARİ HESAP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BAKİYE LİSTESİ         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MUTABAKAT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Hangi fatura CARİ hesapları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ilgilendirmez?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Açık mal alış faturaları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Açık mal satış faturaları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Açık demirbaş eşya alış faturaları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3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3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3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080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Hangi çekin borçlusu bizim firmamız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değildir.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Müşteri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Verilen Çekler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Borç Çekleri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Hangi çekin borçlusu bizim firmamızdır?</a:t>
            </a:r>
          </a:p>
          <a:p>
            <a:pPr marL="609600" indent="-609600">
              <a:buFontTx/>
              <a:buNone/>
            </a:pPr>
            <a:endParaRPr lang="tr-TR" sz="1000" dirty="0" smtClean="0"/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Müşteri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Alınan Çekler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Alacak Çekleri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Hangisi alıcılardan aldığımız çek değildir?</a:t>
            </a: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tr-TR" dirty="0" smtClean="0"/>
          </a:p>
          <a:p>
            <a:pPr marL="609600" indent="-609600"/>
            <a:r>
              <a:rPr lang="tr-TR" dirty="0" smtClean="0"/>
              <a:t>Müşteri Çekleri</a:t>
            </a:r>
          </a:p>
          <a:p>
            <a:pPr marL="609600" indent="-609600"/>
            <a:r>
              <a:rPr lang="tr-TR" dirty="0" smtClean="0"/>
              <a:t>Firma Çekleri</a:t>
            </a:r>
          </a:p>
          <a:p>
            <a:pPr marL="609600" indent="-609600"/>
            <a:r>
              <a:rPr lang="tr-TR" dirty="0" smtClean="0"/>
              <a:t>Alınan Çekler</a:t>
            </a:r>
          </a:p>
          <a:p>
            <a:pPr marL="609600" indent="-609600"/>
            <a:r>
              <a:rPr lang="tr-TR" dirty="0" smtClean="0"/>
              <a:t>Alacak Çekleri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287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Hangisi firmamızın çekidir?</a:t>
            </a:r>
          </a:p>
          <a:p>
            <a:pPr marL="609600" indent="-609600">
              <a:buFontTx/>
              <a:buNone/>
            </a:pPr>
            <a:endParaRPr lang="tr-TR" sz="1000" b="1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Verilen Çekler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Borç Çeklerimiz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Hepsi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9080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Hangisi ödendikten sonra bizim elimize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Geçer?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Müşteri Çekleri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Müşteri Senetleri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Senetleri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Hangi işlem firma çekleri ile ilgili değildir?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 girişi			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 çıkışı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Firma çeki ödenmesi                 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7772400" cy="4897438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İşletmemiz banka hesabına para yatırdı, </a:t>
            </a:r>
          </a:p>
          <a:p>
            <a:pPr marL="533400" indent="-5334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aşağıdakilerden hangisi bu işlemin sebebi olamaz?</a:t>
            </a:r>
          </a:p>
          <a:p>
            <a:pPr marL="533400" indent="-5334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Bugün hesaptan çekilecek bir çek var, bankada yeterli para yok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Satıcının hesabına bankadan havale yapılacak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Müşteri çeki tahsil edilip, banka hesabımıza işlenecek</a:t>
            </a:r>
          </a:p>
          <a:p>
            <a:pPr marL="533400" indent="-533400">
              <a:buFontTx/>
              <a:buAutoNum type="alphaUcPeriod"/>
            </a:pPr>
            <a:r>
              <a:rPr lang="tr-TR" sz="2800" dirty="0" smtClean="0"/>
              <a:t>Bu ayın SSK primleri bloke çek ile ödenecek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714375"/>
            <a:ext cx="8064500" cy="5357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Ön muhasebe için çeşitli paket programlar </a:t>
            </a:r>
          </a:p>
          <a:p>
            <a:pPr eaLnBrk="1" hangingPunct="1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vardır. </a:t>
            </a:r>
          </a:p>
          <a:p>
            <a:pPr eaLnBrk="1" hangingPunct="1">
              <a:buFontTx/>
              <a:buNone/>
            </a:pPr>
            <a:endParaRPr lang="tr-TR" sz="1000" b="1" smtClean="0"/>
          </a:p>
          <a:p>
            <a:pPr eaLnBrk="1" hangingPunct="1">
              <a:buFontTx/>
              <a:buNone/>
            </a:pPr>
            <a:r>
              <a:rPr lang="tr-TR" b="1" smtClean="0"/>
              <a:t>ETA</a:t>
            </a:r>
          </a:p>
          <a:p>
            <a:pPr eaLnBrk="1" hangingPunct="1">
              <a:buFontTx/>
              <a:buNone/>
            </a:pPr>
            <a:r>
              <a:rPr lang="tr-TR" b="1" smtClean="0"/>
              <a:t>LOGO</a:t>
            </a:r>
          </a:p>
          <a:p>
            <a:pPr eaLnBrk="1" hangingPunct="1">
              <a:buFontTx/>
              <a:buNone/>
            </a:pPr>
            <a:r>
              <a:rPr lang="tr-TR" b="1" smtClean="0"/>
              <a:t>MİKRO</a:t>
            </a:r>
          </a:p>
          <a:p>
            <a:pPr eaLnBrk="1" hangingPunct="1">
              <a:buFontTx/>
              <a:buNone/>
            </a:pPr>
            <a:r>
              <a:rPr lang="tr-TR" b="1" smtClean="0"/>
              <a:t>NEBİM</a:t>
            </a:r>
          </a:p>
          <a:p>
            <a:pPr eaLnBrk="1" hangingPunct="1">
              <a:buFontTx/>
              <a:buNone/>
            </a:pPr>
            <a:r>
              <a:rPr lang="tr-TR" b="1" smtClean="0"/>
              <a:t>ORKA</a:t>
            </a:r>
          </a:p>
          <a:p>
            <a:pPr eaLnBrk="1" hangingPunct="1">
              <a:buFontTx/>
              <a:buNone/>
            </a:pPr>
            <a:r>
              <a:rPr lang="tr-TR" b="1" smtClean="0"/>
              <a:t>LİKOM vb</a:t>
            </a:r>
          </a:p>
          <a:p>
            <a:pPr eaLnBrk="1" hangingPunct="1">
              <a:buFontTx/>
              <a:buNone/>
            </a:pPr>
            <a:endParaRPr lang="tr-TR" b="1" smtClean="0">
              <a:solidFill>
                <a:srgbClr val="FF000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Çek verenlerin hesap durumunu görmek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 için hangi program kullanılır?</a:t>
            </a:r>
            <a:endParaRPr lang="tr-TR" sz="2800" b="1" dirty="0" smtClean="0"/>
          </a:p>
          <a:p>
            <a:pPr marL="609600" indent="-609600">
              <a:buFontTx/>
              <a:buNone/>
            </a:pPr>
            <a:endParaRPr lang="tr-TR" sz="2800" dirty="0" smtClean="0"/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Stok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Cari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Fatura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Çek-Senet Programı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Çek-Senet programında bankalar neden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tanımlanır?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Müşteri çeklerini kaydetmek için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Müşteri senetlerini kaydetmek için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Firma çeklerini kaydetmek için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Firma senetlerini kaydetmek için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080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Aşağıdakilerden hangisi alış faturasını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kaydetme sebebi olamaz.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Stoklarımızı takip etmek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Cari hesapları takip etmek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Giderlerimizi takip etmek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Gelirleri takip etmek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7651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Hangisi işletmemiz için satış faturasıdır?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Satıcılardan gelen faturalar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Aldığımız malların faturaları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Yaptığımız giderlerin faturaları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0525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Hangisi satış faturamızı kaydetme sebebi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değildir?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Stoklarımızı takip etmek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Cari hesapları takip etmek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Giderlerimizi takip etmek</a:t>
            </a:r>
            <a:endParaRPr lang="tr-TR" sz="2800" b="1" dirty="0" smtClean="0"/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Gelirleri takip etmek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Alış faturası ile ilgili olarak hangi cümle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yanlıştır?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Satıcılara borcumuzu azaltır.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Stoklarımızı azaltır.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Satıcıların bizden alacağını azaltır.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Hepsi de yanlış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Satış faturası ile ilgili olarak hangi cümle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doğrudur?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Alıcılardan olan alacağımızı artırır.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Stoklarımızı azaltır.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Alıcıların bize olan borcunu artırır.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Hepsi de doğrudur.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Hangisi açık faturadır?</a:t>
            </a:r>
          </a:p>
          <a:p>
            <a:pPr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A) Bedeli ödenmiş fatura.</a:t>
            </a:r>
          </a:p>
          <a:p>
            <a:pPr>
              <a:buFontTx/>
              <a:buNone/>
            </a:pPr>
            <a:r>
              <a:rPr lang="tr-TR" dirty="0" smtClean="0"/>
              <a:t>B) Bedeli daha sonra ödenecek olan fatura</a:t>
            </a:r>
          </a:p>
          <a:p>
            <a:pPr>
              <a:buFontTx/>
              <a:buNone/>
            </a:pPr>
            <a:r>
              <a:rPr lang="tr-TR" dirty="0" smtClean="0"/>
              <a:t>C) İmza ve kaşesi altta olan fatura</a:t>
            </a:r>
          </a:p>
          <a:p>
            <a:pPr>
              <a:buFontTx/>
              <a:buNone/>
            </a:pPr>
            <a:r>
              <a:rPr lang="tr-TR" dirty="0" smtClean="0"/>
              <a:t>D) Müşterilere düzenlediğimiz faturalar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Hangisi kapalı faturadır.</a:t>
            </a:r>
          </a:p>
          <a:p>
            <a:pPr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z="2800" dirty="0" smtClean="0"/>
              <a:t>A) Bedeli ödenmiş fatura.</a:t>
            </a:r>
          </a:p>
          <a:p>
            <a:pPr>
              <a:buFontTx/>
              <a:buNone/>
            </a:pPr>
            <a:r>
              <a:rPr lang="tr-TR" sz="2800" dirty="0" smtClean="0"/>
              <a:t>B) Bedeli daha sonra ödenecek olan fatura</a:t>
            </a:r>
          </a:p>
          <a:p>
            <a:pPr>
              <a:buFontTx/>
              <a:buNone/>
            </a:pPr>
            <a:r>
              <a:rPr lang="tr-TR" sz="2800" dirty="0" smtClean="0"/>
              <a:t>C) İmza ve kaşesi üstte olan fatura</a:t>
            </a:r>
          </a:p>
          <a:p>
            <a:pPr>
              <a:buFontTx/>
              <a:buNone/>
            </a:pPr>
            <a:r>
              <a:rPr lang="tr-TR" sz="2800" dirty="0" smtClean="0"/>
              <a:t>D) Müşterilere düzenlediğimiz faturalar</a:t>
            </a:r>
            <a:endParaRPr lang="tr-TR" sz="2800" b="1" dirty="0" smtClean="0"/>
          </a:p>
          <a:p>
            <a:pPr>
              <a:buFontTx/>
              <a:buNone/>
            </a:pP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sz="2800" b="1" dirty="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Müşterimiz ile firmamızın kayıtları </a:t>
            </a:r>
          </a:p>
          <a:p>
            <a:pPr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birbirini tutmuyor. Ne yaparsınız.</a:t>
            </a:r>
          </a:p>
          <a:p>
            <a:pPr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dirty="0" smtClean="0"/>
              <a:t>A) Alış faturalarını kontrol ederim.</a:t>
            </a:r>
          </a:p>
          <a:p>
            <a:pPr>
              <a:buFontTx/>
              <a:buNone/>
            </a:pPr>
            <a:r>
              <a:rPr lang="tr-TR" dirty="0" smtClean="0"/>
              <a:t>B) Satış faturalarını kontrol ederim</a:t>
            </a:r>
          </a:p>
          <a:p>
            <a:pPr>
              <a:buFontTx/>
              <a:buNone/>
            </a:pPr>
            <a:r>
              <a:rPr lang="tr-TR" dirty="0" smtClean="0"/>
              <a:t>C) Tediye makbuzlarını kontrol ederim</a:t>
            </a:r>
          </a:p>
          <a:p>
            <a:pPr>
              <a:buFontTx/>
              <a:buNone/>
            </a:pPr>
            <a:r>
              <a:rPr lang="tr-TR" dirty="0" smtClean="0"/>
              <a:t>D) Masraf faturalarını kontrol ederim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idx="1"/>
          </p:nvPr>
        </p:nvSpPr>
        <p:spPr>
          <a:xfrm>
            <a:off x="571500" y="714375"/>
            <a:ext cx="7848600" cy="5381625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4000" b="1" dirty="0" smtClean="0">
                <a:solidFill>
                  <a:srgbClr val="3399FF"/>
                </a:solidFill>
                <a:latin typeface="Algerian" pitchFamily="82" charset="0"/>
              </a:rPr>
              <a:t>ÖN MUHASEBE  KULLANILAN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4000" b="1" u="sng" dirty="0" smtClean="0">
                <a:solidFill>
                  <a:srgbClr val="3399FF"/>
                </a:solidFill>
                <a:latin typeface="Algerian" pitchFamily="82" charset="0"/>
              </a:rPr>
              <a:t>MODÜLLER</a:t>
            </a:r>
            <a:r>
              <a:rPr lang="tr-TR" sz="5400" b="1" u="sng" dirty="0" smtClean="0">
                <a:solidFill>
                  <a:srgbClr val="3399FF"/>
                </a:solidFill>
                <a:latin typeface="Algerian" pitchFamily="82" charset="0"/>
              </a:rPr>
              <a:t>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sz="2400" u="sng" dirty="0" smtClean="0"/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Stok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Cari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Banka 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İrsaliye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Fatura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Çek-senet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Kasa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tr-TR" sz="2400" b="1" dirty="0" smtClean="0"/>
              <a:t>Ücret Bordrosu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sz="2400" b="1" dirty="0" smtClean="0"/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400" b="1" dirty="0" smtClean="0"/>
              <a:t>İşletmeler tüm modülleri kullanmak zorunda değildirler. 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400" b="1" dirty="0" smtClean="0"/>
              <a:t>İşletmenin ihtiyaçlarına göre modül sayısı belirlenir.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3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3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3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3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3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3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3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3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3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3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3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3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3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3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3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3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3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3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13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13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13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13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13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13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13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13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13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613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613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613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133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133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133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6133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6133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6133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Satış faturası hangi programa işlenmez?</a:t>
            </a:r>
          </a:p>
          <a:p>
            <a:pPr marL="609600" indent="-609600">
              <a:buFontTx/>
              <a:buNone/>
            </a:pPr>
            <a:endParaRPr lang="tr-TR" b="1" dirty="0" smtClean="0"/>
          </a:p>
          <a:p>
            <a:pPr marL="609600" indent="-609600">
              <a:buFontTx/>
              <a:buAutoNum type="alphaUcParenR"/>
            </a:pPr>
            <a:r>
              <a:rPr lang="tr-TR" dirty="0" smtClean="0"/>
              <a:t>ÇEK-SENET	</a:t>
            </a:r>
          </a:p>
          <a:p>
            <a:pPr marL="609600" indent="-609600">
              <a:buFontTx/>
              <a:buAutoNum type="alphaUcParenR"/>
            </a:pPr>
            <a:r>
              <a:rPr lang="tr-TR" dirty="0" smtClean="0"/>
              <a:t>CARİ</a:t>
            </a:r>
          </a:p>
          <a:p>
            <a:pPr marL="609600" indent="-609600">
              <a:buFontTx/>
              <a:buNone/>
            </a:pPr>
            <a:r>
              <a:rPr lang="tr-TR" dirty="0" smtClean="0"/>
              <a:t>C) FATURA		</a:t>
            </a:r>
          </a:p>
          <a:p>
            <a:pPr marL="609600" indent="-609600">
              <a:buFontTx/>
              <a:buNone/>
            </a:pPr>
            <a:r>
              <a:rPr lang="tr-TR" dirty="0" smtClean="0"/>
              <a:t>D) STOK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4762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Ön muhasebe işlemlerinde alış faturasını niçin </a:t>
            </a:r>
          </a:p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 sadece FATURA programına işliyoruz?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Entegrasyon yaptığımız için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Stokları ilgilendirmediğinden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Cari hesapları ilgilendirmediği için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Alış faturasını FATURA programından </a:t>
            </a:r>
          </a:p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kaydettik, STOKLAR değişmedi, sebebi </a:t>
            </a:r>
          </a:p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nedir?</a:t>
            </a:r>
          </a:p>
          <a:p>
            <a:pPr marL="609600" indent="-609600"/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Alım faturası stokları etkilemez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Entegrasyon yapılmamıştır.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Alım faturası işlenmez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dirty="0" smtClean="0">
                <a:solidFill>
                  <a:srgbClr val="FF0000"/>
                </a:solidFill>
              </a:rPr>
              <a:t>     KDV oran değişikliği hangi programları</a:t>
            </a:r>
          </a:p>
          <a:p>
            <a:pPr marL="609600" indent="-609600">
              <a:buFontTx/>
              <a:buNone/>
            </a:pPr>
            <a:r>
              <a:rPr lang="tr-TR" dirty="0" smtClean="0">
                <a:solidFill>
                  <a:srgbClr val="FF0000"/>
                </a:solidFill>
              </a:rPr>
              <a:t>      ilgilendirir?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CARİ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ÇEK VE SENET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FATURA		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BORDRO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 Açık satış irsaliyesini düzenleyip, kaydettik.</a:t>
            </a:r>
          </a:p>
          <a:p>
            <a:pPr marL="609600" indent="-609600">
              <a:buFontTx/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 Alıcının cari hesabı değişmedi. Niçin.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KAP. İRS: H yazılmıştır.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İrsaliye faturalaştırılmamıştır.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İrsaliyenin vadesi yazılmamıştır.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Bedeli ödenmiş gider faturasını hangi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programdan kayıt edersiniz?</a:t>
            </a: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tr-TR" sz="4000" dirty="0" smtClean="0"/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Çek- Senet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İrsaliye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Muhasebe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7651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Bedeli ödenmiş alış faturasını hangi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programdan kayıt edersiniz?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400" dirty="0" smtClean="0"/>
              <a:t>Çek- Senet Programı</a:t>
            </a:r>
          </a:p>
          <a:p>
            <a:pPr marL="609600" indent="-609600">
              <a:buFontTx/>
              <a:buAutoNum type="alphaUcPeriod"/>
            </a:pPr>
            <a:r>
              <a:rPr lang="tr-TR" sz="2400" dirty="0" smtClean="0"/>
              <a:t>Cari Programı</a:t>
            </a:r>
          </a:p>
          <a:p>
            <a:pPr marL="609600" indent="-609600">
              <a:buFontTx/>
              <a:buAutoNum type="alphaUcPeriod"/>
            </a:pPr>
            <a:r>
              <a:rPr lang="tr-TR" sz="2400" dirty="0" smtClean="0"/>
              <a:t>İrsaliye Programı</a:t>
            </a:r>
          </a:p>
          <a:p>
            <a:pPr marL="609600" indent="-609600">
              <a:buFontTx/>
              <a:buAutoNum type="alphaUcPeriod"/>
            </a:pPr>
            <a:r>
              <a:rPr lang="tr-TR" sz="2400" dirty="0" smtClean="0"/>
              <a:t>Fatura Programı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 Ücret hesaplamaları için hangi program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 kullanılır?</a:t>
            </a: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/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Bordro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Çek- Senet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Muhasebe Programı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Fatura Programı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 Puantaj işlemi ile ilgili olarak hangi cümle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yanlıştır?</a:t>
            </a:r>
          </a:p>
          <a:p>
            <a:pPr marL="609600" indent="-609600">
              <a:buFontTx/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Puantaj kartına normal gün sayısı yazılır.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Puantaj kartına tatil gün sayısı yazılır.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Puantaj kartına SSK gün sayısı yazılır.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Puantaj kartına brüt ücret yazılır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3333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  Hangi programdan aylık prim ve hizmet </a:t>
            </a:r>
          </a:p>
          <a:p>
            <a:pPr marL="609600" indent="-609600">
              <a:buFontTx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      belgesi  dökümü alabiliriz?</a:t>
            </a:r>
          </a:p>
          <a:p>
            <a:pPr marL="609600" indent="-609600">
              <a:buFontTx/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BORDRO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CARİ HESAP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MUHASEBE</a:t>
            </a:r>
          </a:p>
          <a:p>
            <a:pPr marL="609600" indent="-609600">
              <a:buFontTx/>
              <a:buAutoNum type="alphaUcPeriod"/>
            </a:pPr>
            <a:r>
              <a:rPr lang="tr-TR" sz="2800" dirty="0" smtClean="0"/>
              <a:t>ÇEK-SENET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20713"/>
            <a:ext cx="8642350" cy="5400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4800" b="1" smtClean="0">
                <a:solidFill>
                  <a:srgbClr val="3399FF"/>
                </a:solidFill>
                <a:latin typeface="Bauhaus 93" pitchFamily="82" charset="0"/>
              </a:rPr>
              <a:t>2- GENEL MUHASEBE</a:t>
            </a:r>
          </a:p>
          <a:p>
            <a:pPr eaLnBrk="1" hangingPunct="1">
              <a:buFontTx/>
              <a:buNone/>
            </a:pPr>
            <a:r>
              <a:rPr lang="tr-TR" sz="4800" b="1" smtClean="0">
                <a:latin typeface="Agency FB" pitchFamily="34" charset="0"/>
              </a:rPr>
              <a:t>Ön muhasebede gelen belgelere göre </a:t>
            </a:r>
          </a:p>
          <a:p>
            <a:pPr eaLnBrk="1" hangingPunct="1">
              <a:buFontTx/>
              <a:buNone/>
            </a:pPr>
            <a:r>
              <a:rPr lang="tr-TR" sz="4800" b="1" smtClean="0">
                <a:latin typeface="Agency FB" pitchFamily="34" charset="0"/>
              </a:rPr>
              <a:t>Tek düzen Hesap planı esas alınarak  </a:t>
            </a:r>
          </a:p>
          <a:p>
            <a:pPr eaLnBrk="1" hangingPunct="1">
              <a:buFontTx/>
              <a:buNone/>
            </a:pPr>
            <a:r>
              <a:rPr lang="tr-TR" sz="4800" b="1" smtClean="0">
                <a:latin typeface="Agency FB" pitchFamily="34" charset="0"/>
              </a:rPr>
              <a:t>bunların ilgili defterlere kaydının </a:t>
            </a:r>
          </a:p>
          <a:p>
            <a:pPr eaLnBrk="1" hangingPunct="1">
              <a:buFontTx/>
              <a:buNone/>
            </a:pPr>
            <a:r>
              <a:rPr lang="tr-TR" sz="4800" b="1" smtClean="0">
                <a:latin typeface="Agency FB" pitchFamily="34" charset="0"/>
              </a:rPr>
              <a:t>yapılması ve sonuçların elde edilmesine </a:t>
            </a:r>
          </a:p>
          <a:p>
            <a:pPr eaLnBrk="1" hangingPunct="1">
              <a:buFontTx/>
              <a:buNone/>
            </a:pPr>
            <a:r>
              <a:rPr lang="tr-TR" sz="4800" b="1" smtClean="0">
                <a:latin typeface="Agency FB" pitchFamily="34" charset="0"/>
              </a:rPr>
              <a:t>yarayan bir bilimdir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8351837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Çok sayıda muhasebe programının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bağlantılı kullanımına ne denir?</a:t>
            </a: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Yönetim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Entegrasyon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Modül</a:t>
            </a:r>
          </a:p>
          <a:p>
            <a:pPr marL="609600" indent="-609600">
              <a:buFontTx/>
              <a:buAutoNum type="alphaUcPeriod"/>
            </a:pPr>
            <a:r>
              <a:rPr lang="tr-TR" dirty="0" smtClean="0"/>
              <a:t>Sistem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8207375" cy="4114800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Entegrasyonda belgenin işleneceği program nasıl belirlenir?</a:t>
            </a:r>
          </a:p>
          <a:p>
            <a:pPr marL="990600" lvl="1" indent="-533400">
              <a:buFontTx/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marL="990600" lvl="1" indent="-533400">
              <a:buFontTx/>
              <a:buAutoNum type="alphaUcPeriod"/>
            </a:pPr>
            <a:r>
              <a:rPr lang="tr-TR" dirty="0" smtClean="0"/>
              <a:t>Her belge birinci dereceden ilgili olduğu programa işlenir.</a:t>
            </a:r>
          </a:p>
          <a:p>
            <a:pPr marL="990600" lvl="1" indent="-533400">
              <a:buFontTx/>
              <a:buAutoNum type="alphaUcPeriod"/>
            </a:pPr>
            <a:r>
              <a:rPr lang="tr-TR" dirty="0" smtClean="0"/>
              <a:t>Her belge herhangi bir programa işlenebilir.</a:t>
            </a:r>
          </a:p>
          <a:p>
            <a:pPr marL="990600" lvl="1" indent="-533400">
              <a:buFontTx/>
              <a:buAutoNum type="alphaUcPeriod"/>
            </a:pPr>
            <a:r>
              <a:rPr lang="tr-TR" dirty="0" smtClean="0"/>
              <a:t>Bütün belgeler Muhasebe programına işlenir</a:t>
            </a:r>
          </a:p>
          <a:p>
            <a:pPr marL="990600" lvl="1" indent="-533400">
              <a:buFontTx/>
              <a:buAutoNum type="alphaUcPeriod"/>
            </a:pPr>
            <a:r>
              <a:rPr lang="tr-TR" dirty="0" smtClean="0"/>
              <a:t>Bütün belgeler fatura programına işlenebilir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Entegre program kullanımının en    </a:t>
            </a:r>
          </a:p>
          <a:p>
            <a:pPr marL="609600" indent="-609600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önemli faydası nedir?</a:t>
            </a:r>
          </a:p>
          <a:p>
            <a:pPr marL="609600" indent="-609600"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400" b="1" dirty="0" smtClean="0"/>
              <a:t>Belgeler her modüle ayrı ayrı işlenir.</a:t>
            </a:r>
          </a:p>
          <a:p>
            <a:pPr marL="609600" indent="-609600">
              <a:buFontTx/>
              <a:buAutoNum type="alphaUcPeriod"/>
            </a:pPr>
            <a:r>
              <a:rPr lang="tr-TR" sz="2400" b="1" dirty="0" smtClean="0"/>
              <a:t>Entegre kullanım programın ömrünü uzatır.</a:t>
            </a:r>
          </a:p>
          <a:p>
            <a:pPr marL="609600" indent="-609600">
              <a:buFontTx/>
              <a:buAutoNum type="alphaUcPeriod"/>
            </a:pPr>
            <a:r>
              <a:rPr lang="tr-TR" sz="2400" b="1" dirty="0" smtClean="0"/>
              <a:t>Belgeler bir  modüle işlenir, diğerlerini program işler.</a:t>
            </a:r>
          </a:p>
          <a:p>
            <a:pPr marL="609600" indent="-609600">
              <a:buFontTx/>
              <a:buAutoNum type="alphaUcPeriod"/>
            </a:pPr>
            <a:r>
              <a:rPr lang="tr-TR" sz="2400" b="1" dirty="0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8424863" cy="4897438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tr-TR" sz="8000" b="1" smtClean="0">
                <a:solidFill>
                  <a:srgbClr val="FF0000"/>
                </a:solidFill>
                <a:latin typeface="Monotype Corsiva" pitchFamily="66" charset="0"/>
              </a:rPr>
              <a:t>ETA ÖN MUHASEBE MODÜL SORULARI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765175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1.</a:t>
            </a:r>
            <a:r>
              <a:rPr lang="tr-TR" b="1" smtClean="0"/>
              <a:t> </a:t>
            </a:r>
            <a:r>
              <a:rPr lang="tr-TR" b="1" smtClean="0">
                <a:solidFill>
                  <a:srgbClr val="FF0000"/>
                </a:solidFill>
              </a:rPr>
              <a:t>Eta programlarında bulunduğumuz mönüden bir öncekine dönmemizi sağlayan tuş hangisidir?</a:t>
            </a:r>
            <a:endParaRPr lang="tr-TR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mtClean="0"/>
              <a:t>A- Caps Lock	</a:t>
            </a:r>
          </a:p>
          <a:p>
            <a:pPr>
              <a:buFontTx/>
              <a:buNone/>
            </a:pPr>
            <a:r>
              <a:rPr lang="tr-TR" smtClean="0"/>
              <a:t>B – Esc			</a:t>
            </a:r>
          </a:p>
          <a:p>
            <a:pPr>
              <a:buFontTx/>
              <a:buNone/>
            </a:pPr>
            <a:r>
              <a:rPr lang="tr-TR" smtClean="0"/>
              <a:t>C -  Home		</a:t>
            </a:r>
          </a:p>
          <a:p>
            <a:pPr>
              <a:buFontTx/>
              <a:buNone/>
            </a:pPr>
            <a:r>
              <a:rPr lang="tr-TR" smtClean="0"/>
              <a:t>D – 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1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1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1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1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1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1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1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1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1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1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1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1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765175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2. Eta programında yanlışları silmek için kullanılan tuş hangisidir?</a:t>
            </a:r>
          </a:p>
          <a:p>
            <a:pPr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mtClean="0"/>
              <a:t>A – </a:t>
            </a:r>
            <a:r>
              <a:rPr lang="tr-TR" sz="2800" smtClean="0"/>
              <a:t>Back Space (yani sola doğru boşluk)</a:t>
            </a:r>
          </a:p>
          <a:p>
            <a:pPr>
              <a:buFontTx/>
              <a:buNone/>
            </a:pPr>
            <a:r>
              <a:rPr lang="tr-TR" sz="2800" smtClean="0"/>
              <a:t>B – Ara tuşu (yani space, yani sağa doğru boşluk)</a:t>
            </a:r>
          </a:p>
          <a:p>
            <a:pPr>
              <a:buFontTx/>
              <a:buNone/>
            </a:pPr>
            <a:r>
              <a:rPr lang="tr-TR" sz="2800" smtClean="0"/>
              <a:t>C – Del (yani delete tuşu, sağdan getir yoket)</a:t>
            </a:r>
          </a:p>
          <a:p>
            <a:pPr>
              <a:buFontTx/>
              <a:buNone/>
            </a:pPr>
            <a:r>
              <a:rPr lang="tr-TR" sz="2800" smtClean="0"/>
              <a:t>D – Hepsi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3- Eta programına girişte karşımıza gelen 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şirkete ne denir?</a:t>
            </a:r>
          </a:p>
          <a:p>
            <a:pPr>
              <a:buFontTx/>
              <a:buNone/>
            </a:pPr>
            <a:endParaRPr lang="tr-TR" b="1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r-TR" smtClean="0"/>
              <a:t>A – Default şirket</a:t>
            </a:r>
          </a:p>
          <a:p>
            <a:pPr>
              <a:buFontTx/>
              <a:buNone/>
            </a:pPr>
            <a:r>
              <a:rPr lang="tr-TR" smtClean="0"/>
              <a:t>B – Yeni açtığımız şirket</a:t>
            </a:r>
          </a:p>
          <a:p>
            <a:pPr>
              <a:buFontTx/>
              <a:buNone/>
            </a:pPr>
            <a:r>
              <a:rPr lang="tr-TR" smtClean="0"/>
              <a:t>C – Son çalıştığımız şirket</a:t>
            </a:r>
          </a:p>
          <a:p>
            <a:pPr>
              <a:buFontTx/>
              <a:buNone/>
            </a:pPr>
            <a:r>
              <a:rPr lang="tr-TR" smtClean="0"/>
              <a:t>D – Herhangi bir ismi yoktur.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3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3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3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3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3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3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3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3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3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4- Eta programından çıkmak için hangisi yapılır?</a:t>
            </a:r>
          </a:p>
          <a:p>
            <a:pPr>
              <a:buFontTx/>
              <a:buNone/>
            </a:pPr>
            <a:endParaRPr lang="tr-TR" b="1" smtClean="0"/>
          </a:p>
          <a:p>
            <a:pPr>
              <a:buFontTx/>
              <a:buNone/>
            </a:pPr>
            <a:r>
              <a:rPr lang="tr-TR" b="1" smtClean="0"/>
              <a:t>A – </a:t>
            </a:r>
            <a:r>
              <a:rPr lang="tr-TR" smtClean="0"/>
              <a:t>Alt ve F10</a:t>
            </a:r>
          </a:p>
          <a:p>
            <a:pPr>
              <a:buFontTx/>
              <a:buNone/>
            </a:pPr>
            <a:r>
              <a:rPr lang="tr-TR" smtClean="0"/>
              <a:t>B – F9, sonra F10</a:t>
            </a:r>
          </a:p>
          <a:p>
            <a:pPr>
              <a:buFontTx/>
              <a:buNone/>
            </a:pPr>
            <a:r>
              <a:rPr lang="tr-TR" smtClean="0"/>
              <a:t>C – F10 ve E</a:t>
            </a:r>
          </a:p>
          <a:p>
            <a:pPr>
              <a:buFontTx/>
              <a:buNone/>
            </a:pPr>
            <a:r>
              <a:rPr lang="tr-TR" smtClean="0"/>
              <a:t>D –  Esc, enter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4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4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4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4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4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4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5-Yeni bir şirket açmak için hangisi yapılır?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	</a:t>
            </a:r>
          </a:p>
          <a:p>
            <a:pPr>
              <a:buFontTx/>
              <a:buNone/>
            </a:pPr>
            <a:r>
              <a:rPr lang="tr-TR" sz="2400" smtClean="0"/>
              <a:t>A- Şirket devir işlemleri mönüsüne gidilir.</a:t>
            </a:r>
          </a:p>
          <a:p>
            <a:pPr>
              <a:buFontTx/>
              <a:buNone/>
            </a:pPr>
            <a:r>
              <a:rPr lang="tr-TR" sz="2400" smtClean="0"/>
              <a:t>B – Şirket işlemleri mönüsüne gidilir</a:t>
            </a:r>
          </a:p>
          <a:p>
            <a:pPr>
              <a:buFontTx/>
              <a:buNone/>
            </a:pPr>
            <a:r>
              <a:rPr lang="tr-TR" sz="2400" smtClean="0"/>
              <a:t>C – Şirket açma mönüsüne gidilir.</a:t>
            </a:r>
          </a:p>
          <a:p>
            <a:pPr>
              <a:buFontTx/>
              <a:buNone/>
            </a:pPr>
            <a:r>
              <a:rPr lang="tr-TR" sz="2400" smtClean="0"/>
              <a:t>D -  A, B, C sırasıyla yapılır, sirket bilgileri girilir, kaydedilir</a:t>
            </a:r>
            <a:r>
              <a:rPr lang="tr-TR" smtClean="0"/>
              <a:t>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/>
              <a:t> </a:t>
            </a:r>
            <a:r>
              <a:rPr lang="tr-TR" b="1" smtClean="0">
                <a:solidFill>
                  <a:srgbClr val="FF0000"/>
                </a:solidFill>
              </a:rPr>
              <a:t>6- Stok cinsi yanlış yazılmış ise nasıl düzeltilir?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Düzeltilemez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kartı, eski karttan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kartı, yeni karttan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Stok hareket, eski kayıttan düzeltilir.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7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7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7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7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7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7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7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7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7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7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7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7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7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7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7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500188"/>
            <a:ext cx="8064500" cy="380841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smtClean="0"/>
              <a:t>Genel muhasebe muhasebe bürolarında veya büyük şirketler kendi bünyelerinde bir mali müşavir bulundurarak tutabilirler</a:t>
            </a:r>
          </a:p>
          <a:p>
            <a:pPr eaLnBrk="1" hangingPunct="1"/>
            <a:r>
              <a:rPr lang="tr-TR" smtClean="0"/>
              <a:t>Genel muhasebe daha fazla uzmanlık ve teknik bilgi gerektirir</a:t>
            </a:r>
          </a:p>
          <a:p>
            <a:pPr eaLnBrk="1" hangingPunct="1"/>
            <a:r>
              <a:rPr lang="tr-TR" smtClean="0"/>
              <a:t>Vergi dairesine burada elde edilen sonuçlar verilir.</a:t>
            </a:r>
          </a:p>
          <a:p>
            <a:pPr eaLnBrk="1" hangingPunct="1"/>
            <a:r>
              <a:rPr lang="tr-TR" smtClean="0"/>
              <a:t>Genel muhasebe kayıtların muhakkak bir mali müşavir denetiminde yapılması gerekir</a:t>
            </a:r>
          </a:p>
          <a:p>
            <a:pPr eaLnBrk="1" hangingPunct="1"/>
            <a:endParaRPr lang="tr-TR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7- Eta Cari Programında entegrasyon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bağlantısı yapmadığımızda ne olur?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Entegrasyon bağlantısı yok uyarısı alırız.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Hareketleri kaydedemeyiz.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programını kullanamayız.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A, B, C şıklarının hepsi de doğrudur.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404813"/>
            <a:ext cx="7772400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8-  Aşağıdaki cümlelerin eta cari programına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göre doğru sıralamasını bulunuz.?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tr-TR" sz="2800" smtClean="0">
                <a:solidFill>
                  <a:srgbClr val="FF0000"/>
                </a:solidFill>
              </a:rPr>
              <a:t>Cari programlı şirket açılır. Programa girilir.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tr-TR" sz="2800" smtClean="0">
                <a:solidFill>
                  <a:srgbClr val="FF0000"/>
                </a:solidFill>
              </a:rPr>
              <a:t>Raporlar bölümünden istenilen raporlar alınır.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tr-TR" sz="2800" smtClean="0">
                <a:solidFill>
                  <a:srgbClr val="FF0000"/>
                </a:solidFill>
              </a:rPr>
              <a:t>Cari hareket bölümünden hareketler girilir.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tr-TR" sz="2800" smtClean="0">
                <a:solidFill>
                  <a:srgbClr val="FF0000"/>
                </a:solidFill>
              </a:rPr>
              <a:t>Entegrasyon bağlantısı yapılır.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914400" lvl="1" indent="-457200">
              <a:lnSpc>
                <a:spcPct val="80000"/>
              </a:lnSpc>
              <a:buFontTx/>
              <a:buAutoNum type="alphaUcPeriod"/>
            </a:pPr>
            <a:r>
              <a:rPr lang="tr-TR" smtClean="0"/>
              <a:t>1, 4, 3, 2</a:t>
            </a:r>
          </a:p>
          <a:p>
            <a:pPr marL="914400" lvl="1" indent="-457200">
              <a:lnSpc>
                <a:spcPct val="80000"/>
              </a:lnSpc>
              <a:buFontTx/>
              <a:buAutoNum type="alphaUcPeriod"/>
            </a:pPr>
            <a:r>
              <a:rPr lang="tr-TR" smtClean="0"/>
              <a:t>4, 1, 2, 3</a:t>
            </a:r>
          </a:p>
          <a:p>
            <a:pPr marL="914400" lvl="1" indent="-457200">
              <a:lnSpc>
                <a:spcPct val="80000"/>
              </a:lnSpc>
              <a:buFontTx/>
              <a:buAutoNum type="alphaUcPeriod"/>
            </a:pPr>
            <a:r>
              <a:rPr lang="tr-TR" smtClean="0"/>
              <a:t>3, 2, 1, 4</a:t>
            </a:r>
          </a:p>
          <a:p>
            <a:pPr marL="914400" lvl="1" indent="-457200">
              <a:lnSpc>
                <a:spcPct val="80000"/>
              </a:lnSpc>
              <a:buFontTx/>
              <a:buAutoNum type="alphaUcPeriod"/>
            </a:pPr>
            <a:r>
              <a:rPr lang="tr-TR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9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9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9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9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9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9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9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9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9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9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9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9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9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9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9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9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9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9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29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29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29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29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29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29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29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29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29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290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290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290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9- Cari hesap kartları ile ilgili olarak hangi cümle yanlıştır?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Kartları, Cari Kartı, Yeni Kart bölümünden açabiliriz.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Kartları, Cari Hareket,  Yeni Kayıt bölümünden açabiliriz.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Kartları, Cari Raporlar, Hareket Raporları bölümünden açabiliriz.</a:t>
            </a:r>
          </a:p>
          <a:p>
            <a:pPr marL="533400" indent="-533400">
              <a:buFontTx/>
              <a:buAutoNum type="alphaUcPeriod"/>
            </a:pPr>
            <a:r>
              <a:rPr lang="tr-TR" sz="2400" smtClean="0"/>
              <a:t>Her Cari Hesap kartına ayrı bir kod verilir.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69215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10- Eta programında kayıt ve listeleme için 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kullanılan fonksiyon tuşu ?</a:t>
            </a:r>
          </a:p>
          <a:p>
            <a:pPr marL="609600" indent="-609600">
              <a:buFontTx/>
              <a:buNone/>
            </a:pPr>
            <a:endParaRPr lang="tr-TR" b="1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b="1" smtClean="0"/>
              <a:t>F1</a:t>
            </a:r>
          </a:p>
          <a:p>
            <a:pPr marL="609600" indent="-609600">
              <a:buFontTx/>
              <a:buAutoNum type="alphaUcPeriod"/>
            </a:pPr>
            <a:r>
              <a:rPr lang="tr-TR" b="1" smtClean="0"/>
              <a:t>F2</a:t>
            </a:r>
          </a:p>
          <a:p>
            <a:pPr marL="609600" indent="-609600">
              <a:buFontTx/>
              <a:buAutoNum type="alphaUcPeriod"/>
            </a:pPr>
            <a:r>
              <a:rPr lang="tr-TR" b="1" smtClean="0"/>
              <a:t>F3</a:t>
            </a:r>
          </a:p>
          <a:p>
            <a:pPr marL="609600" indent="-609600">
              <a:buFontTx/>
              <a:buAutoNum type="alphaUcPeriod"/>
            </a:pPr>
            <a:r>
              <a:rPr lang="tr-TR" b="1" smtClean="0"/>
              <a:t>F4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1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1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1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1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1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1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1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1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1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1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1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1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1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1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1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1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1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1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11- İşlem kodu N olan, cari hesaba alacak yazılan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 belge hangisidir.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	</a:t>
            </a: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Senet 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Tahsilat makbuzu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Tediye Makbuzu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Çek </a:t>
            </a:r>
          </a:p>
          <a:p>
            <a:pPr marL="533400" indent="-533400">
              <a:buFontTx/>
              <a:buNone/>
            </a:pPr>
            <a:endParaRPr lang="tr-TR" sz="280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4048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12- Eta Cari programı aşağıdaki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amaçlardan hangisi için kullanılmaz.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Hangi mallardan ne miktarda var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Kimlerden ne kadar alacağımız var.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Hangi firmalara ne kadar borcumuz var.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Borç ve alacak dökümü alalım.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5492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13-Cari hesapta unvan yanlış yazılmışsa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nasıl düzeltilir?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Düzeltilemez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hareket, eski kayıttan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Raporlar, bakiye listesinden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kartı, eski karttan düzeltilir.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4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4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4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4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4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4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4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4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4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4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4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4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14- Yanlış hareketler nasıl düzeltilir?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Düzeltilemez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kartı, eski karttan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hareket, eski kayıttan düzeltilir.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Raporlar bakiye listesinden düzeltilir.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8135937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15- Yanlış cümleyi bulunuz.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Alıcımızın satıcıya yaptığı ödeme için işlem kodu D yani dekonttur.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Alıcımızın bize yaptığı ödeme için işlem kado N yani nakit makbuzudur.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Aldığımız paranın tahsilat makbuzu için işlem kodu M yani makbuzdur.</a:t>
            </a:r>
          </a:p>
          <a:p>
            <a:pPr marL="533400" indent="-5334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Müşteri ve firma çeklerini cari programına girersek, işlem kodu C dir.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16- Cari programında 5 aydır kullanılan satıcı 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kodunu beğenmedik, ne yaparız?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Yeni kart açarız.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Kartı İptal ederiz.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Satıcımızı değiştiririz.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Kod değiştiririz.</a:t>
            </a:r>
            <a:endParaRPr lang="tr-TR" sz="2800" b="1" smtClean="0"/>
          </a:p>
          <a:p>
            <a:pPr marL="533400" indent="-533400">
              <a:buFontTx/>
              <a:buNone/>
            </a:pPr>
            <a:endParaRPr lang="tr-TR" sz="2800" b="1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5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0018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Ön muhasebe bilgisi olmayan kişi genel muhasebe kayıtlarını yapamaz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Bazı raporların serbest muhasebeci mali müşavir dışında  ayrıca Yeminli mali müşavir tarafından onaylanması gerekir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Mali müşavir olmak için gerekli olan koşulları taşıyan kişiler kendi adlarına büro açıp bu kayıtları yapabilirler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836613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17- Çek verenlerin hesap durumunu   </a:t>
            </a:r>
          </a:p>
          <a:p>
            <a:pPr marL="609600" indent="-6096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görmek için hangi program kullanılır?</a:t>
            </a:r>
          </a:p>
          <a:p>
            <a:pPr marL="609600" indent="-6096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mtClean="0"/>
              <a:t>Stok Programı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Cari Programı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Fatura Programı</a:t>
            </a:r>
          </a:p>
          <a:p>
            <a:pPr marL="609600" indent="-609600">
              <a:buFontTx/>
              <a:buAutoNum type="alphaUcPeriod"/>
            </a:pPr>
            <a:r>
              <a:rPr lang="tr-TR" smtClean="0"/>
              <a:t>Çek-Senet Programı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8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8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8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8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8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8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8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8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8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8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8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8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38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38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38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04813"/>
            <a:ext cx="7772400" cy="4114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0000"/>
                </a:solidFill>
              </a:rPr>
              <a:t>18- Müşteri çekinin ilk  işlenişinde hangi yol izlenir?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tr-TR" sz="240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Senet Hareketi /Müşteri Senet Hareketi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Senet Hareketi / Müşteri Çek Hareketi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Senet Hareketi / Firma Senet Hareketi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Senet Hareketi / Firma Çek Hareketi / Eski Bordro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39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39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39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333375"/>
            <a:ext cx="7772400" cy="561657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19- Firma çeki satıcıya veriliyor.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tr-TR" sz="2000" b="1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tr-TR" sz="2000" b="1" smtClean="0">
                <a:solidFill>
                  <a:srgbClr val="FF0000"/>
                </a:solidFill>
              </a:rPr>
              <a:t>Yeni Bordro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2. Firma Çek Hareketi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3. Firma Çek Çıkışı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4. Çek-Senet Hareketi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5. Çek Senet Programına girilir.</a:t>
            </a:r>
          </a:p>
          <a:p>
            <a:pPr marL="457200" indent="-457200">
              <a:lnSpc>
                <a:spcPct val="80000"/>
              </a:lnSpc>
            </a:pPr>
            <a:endParaRPr lang="tr-TR" sz="2000" b="1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FF0000"/>
                </a:solidFill>
              </a:rPr>
              <a:t>İşlemlerin doğru sıralanışı hangisidir.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tr-TR" sz="200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5,4,1,3,2</a:t>
            </a:r>
          </a:p>
          <a:p>
            <a:pPr marL="457200" indent="-4572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5,3,4,2,1</a:t>
            </a:r>
          </a:p>
          <a:p>
            <a:pPr marL="457200" indent="-4572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5,2,3,4,1</a:t>
            </a:r>
          </a:p>
          <a:p>
            <a:pPr marL="457200" indent="-457200">
              <a:lnSpc>
                <a:spcPct val="80000"/>
              </a:lnSpc>
              <a:buFontTx/>
              <a:buAutoNum type="alphaUcPeriod"/>
            </a:pPr>
            <a:r>
              <a:rPr lang="tr-TR" sz="2800" smtClean="0"/>
              <a:t>5,4,2,3,1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0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0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0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0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0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0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0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0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0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40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40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40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40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40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40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403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403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403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40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40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403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40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40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403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20- Çek-Senet Programında firma çekleri ile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firma senetleri bölümlerinin ortak yönü  </a:t>
            </a:r>
          </a:p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Nedir?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Girişleri aynıdır.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Kayıtları aynıdır.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Sadece çıkış bölümleri vardır.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Sadece giriş bölümleri vardır.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1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1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1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1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1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1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1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1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1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1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1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1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1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1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1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1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1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1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41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41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41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476250"/>
            <a:ext cx="7772400" cy="5976938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21- Yanlış cümleyi bulunuz.</a:t>
            </a:r>
          </a:p>
          <a:p>
            <a:pPr marL="533400" indent="-5334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Çek-senet programındaki banka kodu, cari programındaki banka kodu ile aynı olmalıdır.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Çek-senet programındaki banka kodu ile cari programındaki banka kodu farklı olabilir.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Portföyümüzdeki çekleri ciro ederken çek seç bölümünü değişik kriterlere göre kullanabiliriz.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Aldığımız senetlerin ortalama vadesini görmek için Shift F8 tuşlarına basarız.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2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2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2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2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2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2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2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2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2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2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2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2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2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2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2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476250"/>
            <a:ext cx="7772400" cy="4114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22-Verdiğimiz çek bankadan çekildiğinde eta çek  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senet programında hangi yol izlenir.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Çek Senet Hareketi / Müşteri Çek Hareketi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Firma Çek Hareketi / Firma Çek Çıkışı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Müşteri Çek Hareketi / Müşteri Çek Girişi / Yeni Bordro</a:t>
            </a:r>
          </a:p>
          <a:p>
            <a:pPr marL="457200" indent="-457200">
              <a:lnSpc>
                <a:spcPct val="90000"/>
              </a:lnSpc>
              <a:buFontTx/>
              <a:buAutoNum type="alphaUcPeriod"/>
            </a:pPr>
            <a:r>
              <a:rPr lang="tr-TR" sz="2400" smtClean="0"/>
              <a:t>Firma Çek Hareketi / Diğer İşlemleri / Yeni Bordro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3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3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3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3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3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3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23- Müşteri çekini Çek-Senet Programına girdikten sonra, cari hesaba niçin işlemiyoruz.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Çek senet programı ile cari programı entegre olduğundan 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Cari hesaba daha önceden işlediğimiz için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Müşteri çeki cari hesaplara işlenmediğinden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Müşteri çekini cari hesaba işlediğimizde sonuç değişmediği için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4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4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4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765175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24- Müşteri çeklerini işlerken yazdığımız  K  </a:t>
            </a:r>
          </a:p>
          <a:p>
            <a:pPr marL="609600" indent="-609600">
              <a:buFontTx/>
              <a:buNone/>
            </a:pPr>
            <a:r>
              <a:rPr lang="tr-TR" sz="2800" b="1" smtClean="0">
                <a:solidFill>
                  <a:srgbClr val="FF0000"/>
                </a:solidFill>
              </a:rPr>
              <a:t>      harfinin anlamı ne olabilir?</a:t>
            </a:r>
          </a:p>
          <a:p>
            <a:pPr marL="609600" indent="-609600">
              <a:buFontTx/>
              <a:buNone/>
            </a:pPr>
            <a:endParaRPr lang="tr-TR" sz="2800" smtClean="0">
              <a:solidFill>
                <a:srgbClr val="FF0000"/>
              </a:solidFill>
            </a:endParaRP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Bu müşteri Kara listeye aldığımız bir müşteridir.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Müşteri Kendi çekini bize vermiştir.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Müşteri borcuna sadık, Kaya gibi müşteridir.</a:t>
            </a:r>
          </a:p>
          <a:p>
            <a:pPr marL="609600" indent="-609600">
              <a:buFontTx/>
              <a:buAutoNum type="alphaUcPeriod"/>
            </a:pPr>
            <a:r>
              <a:rPr lang="tr-TR" sz="2800" smtClean="0"/>
              <a:t>Müşteri başkasından aldığı çeki ciro etmiştir.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5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5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5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5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5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5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5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5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5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476250"/>
            <a:ext cx="77724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25- Listeden seçtiğimiz çekler, çıkış  </a:t>
            </a:r>
          </a:p>
          <a:p>
            <a:pPr marL="533400" indent="-533400"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      bordosunda neden gözükmez?</a:t>
            </a:r>
          </a:p>
          <a:p>
            <a:pPr marL="533400" indent="-533400"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Seçilen çekler daha önce ciro edilmişlerdir.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Seçilen çekler üzerinde entere basılmamıştır.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Vadesi gelmeyen çekler seçilmiştir.</a:t>
            </a:r>
          </a:p>
          <a:p>
            <a:pPr marL="533400" indent="-533400">
              <a:buFontTx/>
              <a:buAutoNum type="alphaUcPeriod"/>
            </a:pPr>
            <a:r>
              <a:rPr lang="tr-TR" sz="2800" smtClean="0"/>
              <a:t>Vadesi geçmiş çekler seçilmiştir.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6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6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6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6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6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6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549275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26-Ön muhasebe işlemlerinde alış faturasını niçin sadece FATURA programına işliyoruz?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Entegrasyon yaptığımız için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Stokları ilgilendirmediğinden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Cari hesapları ilgilendirmediği için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tr-TR" smtClean="0"/>
              <a:t>Hiçbiri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PENBİL EĞİTİM KURUMLAI   Muh.öğrt.Murat Serfin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8231</Words>
  <Application>Microsoft Office PowerPoint</Application>
  <PresentationFormat>Ekran Gösterisi (4:3)</PresentationFormat>
  <Paragraphs>1821</Paragraphs>
  <Slides>230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230</vt:i4>
      </vt:variant>
    </vt:vector>
  </HeadingPairs>
  <TitlesOfParts>
    <vt:vector size="231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muh</cp:lastModifiedBy>
  <cp:revision>5</cp:revision>
  <dcterms:modified xsi:type="dcterms:W3CDTF">2015-04-18T08:15:52Z</dcterms:modified>
</cp:coreProperties>
</file>